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8288000" cy="10287000"/>
  <p:notesSz cx="6858000" cy="9144000"/>
  <p:embeddedFontLst>
    <p:embeddedFont>
      <p:font typeface="Baskerville Old Face" panose="02020602080505020303" pitchFamily="18" charset="0"/>
      <p:regular r:id="rId20"/>
    </p:embeddedFont>
    <p:embeddedFont>
      <p:font typeface="Bookman Old Style" panose="02050604050505020204" pitchFamily="18" charset="0"/>
      <p:regular r:id="rId21"/>
      <p:bold r:id="rId22"/>
      <p:italic r:id="rId23"/>
      <p:boldItalic r:id="rId24"/>
    </p:embeddedFont>
    <p:embeddedFont>
      <p:font typeface="Britannic Bold" panose="020B0903060703020204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ockwell Extra Bold" panose="02060903040505020403" pitchFamily="18" charset="0"/>
      <p:bold r:id="rId30"/>
    </p:embeddedFont>
    <p:embeddedFont>
      <p:font typeface="Yu Gothic UI Semibold" panose="020B0700000000000000" pitchFamily="34" charset="-128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739"/>
    <a:srgbClr val="0F5D0B"/>
    <a:srgbClr val="005400"/>
    <a:srgbClr val="0074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9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4980374" y="834544"/>
            <a:ext cx="7391072" cy="685681"/>
          </a:xfrm>
          <a:custGeom>
            <a:avLst/>
            <a:gdLst/>
            <a:ahLst/>
            <a:cxnLst/>
            <a:rect l="l" t="t" r="r" b="b"/>
            <a:pathLst>
              <a:path w="1764145" h="163662">
                <a:moveTo>
                  <a:pt x="18854" y="0"/>
                </a:moveTo>
                <a:lnTo>
                  <a:pt x="1745291" y="0"/>
                </a:lnTo>
                <a:cubicBezTo>
                  <a:pt x="1750291" y="0"/>
                  <a:pt x="1755087" y="1986"/>
                  <a:pt x="1758623" y="5522"/>
                </a:cubicBezTo>
                <a:cubicBezTo>
                  <a:pt x="1762159" y="9058"/>
                  <a:pt x="1764145" y="13854"/>
                  <a:pt x="1764145" y="18854"/>
                </a:cubicBezTo>
                <a:lnTo>
                  <a:pt x="1764145" y="144808"/>
                </a:lnTo>
                <a:cubicBezTo>
                  <a:pt x="1764145" y="155221"/>
                  <a:pt x="1755704" y="163662"/>
                  <a:pt x="1745291" y="163662"/>
                </a:cubicBezTo>
                <a:lnTo>
                  <a:pt x="18854" y="163662"/>
                </a:lnTo>
                <a:cubicBezTo>
                  <a:pt x="8441" y="163662"/>
                  <a:pt x="0" y="155221"/>
                  <a:pt x="0" y="144808"/>
                </a:cubicBezTo>
                <a:lnTo>
                  <a:pt x="0" y="18854"/>
                </a:lnTo>
                <a:cubicBezTo>
                  <a:pt x="0" y="8441"/>
                  <a:pt x="8441" y="0"/>
                  <a:pt x="18854" y="0"/>
                </a:cubicBezTo>
                <a:close/>
              </a:path>
            </a:pathLst>
          </a:custGeom>
          <a:solidFill>
            <a:srgbClr val="1C5739"/>
          </a:solidFill>
        </p:spPr>
        <p:txBody>
          <a:bodyPr anchor="ctr"/>
          <a:lstStyle/>
          <a:p>
            <a:pPr algn="ctr"/>
            <a:r>
              <a:rPr lang="es-GT" sz="4000" dirty="0">
                <a:solidFill>
                  <a:schemeClr val="bg1"/>
                </a:solidFill>
              </a:rPr>
              <a:t>BIENVENIDOS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33800" y="6960031"/>
            <a:ext cx="10820072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5"/>
              </a:lnSpc>
            </a:pPr>
            <a:r>
              <a:rPr lang="es-MX" sz="4000" spc="154" dirty="0">
                <a:solidFill>
                  <a:srgbClr val="1C5739"/>
                </a:solidFill>
              </a:rPr>
              <a:t>ASAMBLEA DE DIOS</a:t>
            </a:r>
          </a:p>
          <a:p>
            <a:pPr>
              <a:lnSpc>
                <a:spcPts val="4325"/>
              </a:lnSpc>
            </a:pPr>
            <a:r>
              <a:rPr lang="es-MX" sz="4000" spc="154" dirty="0">
                <a:solidFill>
                  <a:srgbClr val="1C5739"/>
                </a:solidFill>
              </a:rPr>
              <a:t>IGLESIA LA HERMOSA, SAN PEDRO DE MACORÍS</a:t>
            </a:r>
          </a:p>
          <a:p>
            <a:pPr>
              <a:lnSpc>
                <a:spcPts val="4325"/>
              </a:lnSpc>
            </a:pPr>
            <a:endParaRPr lang="es-MX" sz="4000" spc="154" dirty="0">
              <a:solidFill>
                <a:srgbClr val="1C5739"/>
              </a:solidFill>
            </a:endParaRPr>
          </a:p>
          <a:p>
            <a:pPr>
              <a:lnSpc>
                <a:spcPts val="4325"/>
              </a:lnSpc>
            </a:pPr>
            <a:r>
              <a:rPr lang="es-MX" sz="4000" spc="154" dirty="0">
                <a:solidFill>
                  <a:srgbClr val="1C5739"/>
                </a:solidFill>
              </a:rPr>
              <a:t>PASTORES: JUAN RAMÓN BENÍTEZ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114800" y="2731588"/>
            <a:ext cx="9122221" cy="331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23"/>
              </a:lnSpc>
            </a:pPr>
            <a:r>
              <a:rPr lang="en-US" sz="10436" b="1">
                <a:solidFill>
                  <a:srgbClr val="1C5739"/>
                </a:solidFill>
                <a:latin typeface="Yu Gothic UI Semibold" pitchFamily="34" charset="-128"/>
                <a:ea typeface="Yu Gothic UI Semibold" pitchFamily="34" charset="-128"/>
              </a:rPr>
              <a:t>ESCUELA DOMINICAL</a:t>
            </a:r>
            <a:endParaRPr lang="en-US" sz="10436" b="1" dirty="0">
              <a:solidFill>
                <a:srgbClr val="1C5739"/>
              </a:solidFill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B404FF7B-C5E7-E20C-22A2-778B38AB0070}"/>
              </a:ext>
            </a:extLst>
          </p:cNvPr>
          <p:cNvSpPr/>
          <p:nvPr/>
        </p:nvSpPr>
        <p:spPr>
          <a:xfrm>
            <a:off x="1" y="1917725"/>
            <a:ext cx="2971800" cy="3096870"/>
          </a:xfrm>
          <a:custGeom>
            <a:avLst/>
            <a:gdLst/>
            <a:ahLst/>
            <a:cxnLst/>
            <a:rect l="l" t="t" r="r" b="b"/>
            <a:pathLst>
              <a:path w="3079947" h="3096870">
                <a:moveTo>
                  <a:pt x="0" y="0"/>
                </a:moveTo>
                <a:lnTo>
                  <a:pt x="3079947" y="0"/>
                </a:lnTo>
                <a:lnTo>
                  <a:pt x="3079947" y="3096870"/>
                </a:lnTo>
                <a:lnTo>
                  <a:pt x="0" y="30968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DO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3C98057E-72B9-B804-C75A-F02E4B3487C0}"/>
              </a:ext>
            </a:extLst>
          </p:cNvPr>
          <p:cNvSpPr/>
          <p:nvPr/>
        </p:nvSpPr>
        <p:spPr>
          <a:xfrm>
            <a:off x="14880053" y="126591"/>
            <a:ext cx="2874547" cy="2807109"/>
          </a:xfrm>
          <a:custGeom>
            <a:avLst/>
            <a:gdLst/>
            <a:ahLst/>
            <a:cxnLst/>
            <a:rect l="l" t="t" r="r" b="b"/>
            <a:pathLst>
              <a:path w="2874547" h="2807109">
                <a:moveTo>
                  <a:pt x="0" y="0"/>
                </a:moveTo>
                <a:lnTo>
                  <a:pt x="2874547" y="0"/>
                </a:lnTo>
                <a:lnTo>
                  <a:pt x="2874547" y="2807109"/>
                </a:lnTo>
                <a:lnTo>
                  <a:pt x="0" y="2807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DO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483504" y="2462575"/>
            <a:ext cx="11351016" cy="2265770"/>
            <a:chOff x="5483504" y="2462575"/>
            <a:chExt cx="11351016" cy="2265770"/>
          </a:xfrm>
        </p:grpSpPr>
        <p:grpSp>
          <p:nvGrpSpPr>
            <p:cNvPr id="11" name="Group 11"/>
            <p:cNvGrpSpPr/>
            <p:nvPr/>
          </p:nvGrpSpPr>
          <p:grpSpPr>
            <a:xfrm>
              <a:off x="7350813" y="2797246"/>
              <a:ext cx="9483707" cy="1596428"/>
              <a:chOff x="0" y="0"/>
              <a:chExt cx="8610036" cy="14493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609895" cy="1449324"/>
              </a:xfrm>
              <a:custGeom>
                <a:avLst/>
                <a:gdLst/>
                <a:ahLst/>
                <a:cxnLst/>
                <a:rect l="l" t="t" r="r" b="b"/>
                <a:pathLst>
                  <a:path w="8609895" h="1449324">
                    <a:moveTo>
                      <a:pt x="70799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49324"/>
                      <a:pt x="0" y="1449324"/>
                      <a:pt x="0" y="1449324"/>
                    </a:cubicBezTo>
                    <a:cubicBezTo>
                      <a:pt x="7079914" y="1449324"/>
                      <a:pt x="7079914" y="1449324"/>
                      <a:pt x="7079914" y="1449324"/>
                    </a:cubicBezTo>
                    <a:cubicBezTo>
                      <a:pt x="7922692" y="1449324"/>
                      <a:pt x="8609895" y="1123823"/>
                      <a:pt x="8609895" y="724662"/>
                    </a:cubicBezTo>
                    <a:cubicBezTo>
                      <a:pt x="8609895" y="325501"/>
                      <a:pt x="7922691" y="0"/>
                      <a:pt x="7079914" y="0"/>
                    </a:cubicBezTo>
                    <a:close/>
                  </a:path>
                </a:pathLst>
              </a:custGeom>
              <a:solidFill>
                <a:srgbClr val="F2F2F2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5483504" y="2462575"/>
              <a:ext cx="2267356" cy="2265770"/>
              <a:chOff x="0" y="0"/>
              <a:chExt cx="2058480" cy="205704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058416" cy="2057146"/>
              </a:xfrm>
              <a:custGeom>
                <a:avLst/>
                <a:gdLst/>
                <a:ahLst/>
                <a:cxnLst/>
                <a:rect l="l" t="t" r="r" b="b"/>
                <a:pathLst>
                  <a:path w="2058416" h="2057146">
                    <a:moveTo>
                      <a:pt x="0" y="1028573"/>
                    </a:moveTo>
                    <a:cubicBezTo>
                      <a:pt x="0" y="460502"/>
                      <a:pt x="460756" y="0"/>
                      <a:pt x="1029208" y="0"/>
                    </a:cubicBezTo>
                    <a:cubicBezTo>
                      <a:pt x="1597660" y="0"/>
                      <a:pt x="2058416" y="460502"/>
                      <a:pt x="2058416" y="1028573"/>
                    </a:cubicBezTo>
                    <a:cubicBezTo>
                      <a:pt x="2058416" y="1596644"/>
                      <a:pt x="1597660" y="2057146"/>
                      <a:pt x="1029208" y="2057146"/>
                    </a:cubicBezTo>
                    <a:cubicBezTo>
                      <a:pt x="460756" y="2057146"/>
                      <a:pt x="0" y="1596517"/>
                      <a:pt x="0" y="1028573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</p:grpSp>
      <p:grpSp>
        <p:nvGrpSpPr>
          <p:cNvPr id="3" name="Grupo 2"/>
          <p:cNvGrpSpPr/>
          <p:nvPr/>
        </p:nvGrpSpPr>
        <p:grpSpPr>
          <a:xfrm>
            <a:off x="2966489" y="4728345"/>
            <a:ext cx="13867804" cy="2264184"/>
            <a:chOff x="2966489" y="4728345"/>
            <a:chExt cx="13867804" cy="2264184"/>
          </a:xfrm>
        </p:grpSpPr>
        <p:grpSp>
          <p:nvGrpSpPr>
            <p:cNvPr id="15" name="Group 15"/>
            <p:cNvGrpSpPr/>
            <p:nvPr/>
          </p:nvGrpSpPr>
          <p:grpSpPr>
            <a:xfrm>
              <a:off x="4343400" y="4838700"/>
              <a:ext cx="12490893" cy="2084522"/>
              <a:chOff x="0" y="0"/>
              <a:chExt cx="10916455" cy="144792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916162" cy="1447927"/>
              </a:xfrm>
              <a:custGeom>
                <a:avLst/>
                <a:gdLst/>
                <a:ahLst/>
                <a:cxnLst/>
                <a:rect l="l" t="t" r="r" b="b"/>
                <a:pathLst>
                  <a:path w="10916162" h="1447927">
                    <a:moveTo>
                      <a:pt x="89763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47927"/>
                      <a:pt x="0" y="1447927"/>
                      <a:pt x="0" y="1447927"/>
                    </a:cubicBezTo>
                    <a:cubicBezTo>
                      <a:pt x="8976335" y="1447927"/>
                      <a:pt x="8976335" y="1447927"/>
                      <a:pt x="8976335" y="1447927"/>
                    </a:cubicBezTo>
                    <a:cubicBezTo>
                      <a:pt x="10045061" y="1447927"/>
                      <a:pt x="10916162" y="1122807"/>
                      <a:pt x="10916162" y="724027"/>
                    </a:cubicBezTo>
                    <a:cubicBezTo>
                      <a:pt x="10916162" y="325247"/>
                      <a:pt x="10045061" y="0"/>
                      <a:pt x="8976335" y="0"/>
                    </a:cubicBezTo>
                    <a:close/>
                  </a:path>
                </a:pathLst>
              </a:custGeom>
              <a:solidFill>
                <a:srgbClr val="F2F2F2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966489" y="4728345"/>
              <a:ext cx="2264184" cy="2264184"/>
              <a:chOff x="0" y="0"/>
              <a:chExt cx="2055600" cy="20556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055622" cy="2055622"/>
              </a:xfrm>
              <a:custGeom>
                <a:avLst/>
                <a:gdLst/>
                <a:ahLst/>
                <a:cxnLst/>
                <a:rect l="l" t="t" r="r" b="b"/>
                <a:pathLst>
                  <a:path w="2055622" h="2055622">
                    <a:moveTo>
                      <a:pt x="0" y="1027811"/>
                    </a:moveTo>
                    <a:cubicBezTo>
                      <a:pt x="0" y="460121"/>
                      <a:pt x="460121" y="0"/>
                      <a:pt x="1027811" y="0"/>
                    </a:cubicBezTo>
                    <a:cubicBezTo>
                      <a:pt x="1595501" y="0"/>
                      <a:pt x="2055622" y="460121"/>
                      <a:pt x="2055622" y="1027811"/>
                    </a:cubicBezTo>
                    <a:cubicBezTo>
                      <a:pt x="2055622" y="1595501"/>
                      <a:pt x="1595501" y="2055622"/>
                      <a:pt x="1027811" y="2055622"/>
                    </a:cubicBezTo>
                    <a:cubicBezTo>
                      <a:pt x="460121" y="2055622"/>
                      <a:pt x="0" y="1595501"/>
                      <a:pt x="0" y="1027811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</p:grpSp>
      <p:grpSp>
        <p:nvGrpSpPr>
          <p:cNvPr id="4" name="Grupo 3"/>
          <p:cNvGrpSpPr/>
          <p:nvPr/>
        </p:nvGrpSpPr>
        <p:grpSpPr>
          <a:xfrm>
            <a:off x="940127" y="6992530"/>
            <a:ext cx="15894393" cy="2265770"/>
            <a:chOff x="940127" y="6992530"/>
            <a:chExt cx="15894393" cy="2265770"/>
          </a:xfrm>
        </p:grpSpPr>
        <p:grpSp>
          <p:nvGrpSpPr>
            <p:cNvPr id="19" name="Group 19"/>
            <p:cNvGrpSpPr/>
            <p:nvPr/>
          </p:nvGrpSpPr>
          <p:grpSpPr>
            <a:xfrm>
              <a:off x="2862891" y="7328390"/>
              <a:ext cx="13971629" cy="1594049"/>
              <a:chOff x="0" y="0"/>
              <a:chExt cx="12684516" cy="14472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2684310" cy="1447165"/>
              </a:xfrm>
              <a:custGeom>
                <a:avLst/>
                <a:gdLst/>
                <a:ahLst/>
                <a:cxnLst/>
                <a:rect l="l" t="t" r="r" b="b"/>
                <a:pathLst>
                  <a:path w="12684310" h="1447165">
                    <a:moveTo>
                      <a:pt x="1043029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47165"/>
                      <a:pt x="0" y="1447165"/>
                      <a:pt x="0" y="1447165"/>
                    </a:cubicBezTo>
                    <a:cubicBezTo>
                      <a:pt x="10430297" y="1447165"/>
                      <a:pt x="10430297" y="1447165"/>
                      <a:pt x="10430297" y="1447165"/>
                    </a:cubicBezTo>
                    <a:cubicBezTo>
                      <a:pt x="11672159" y="1447165"/>
                      <a:pt x="12684310" y="1122172"/>
                      <a:pt x="12684310" y="723519"/>
                    </a:cubicBezTo>
                    <a:cubicBezTo>
                      <a:pt x="12684310" y="324866"/>
                      <a:pt x="11672159" y="0"/>
                      <a:pt x="10430297" y="0"/>
                    </a:cubicBezTo>
                    <a:close/>
                  </a:path>
                </a:pathLst>
              </a:custGeom>
              <a:solidFill>
                <a:srgbClr val="F2F2F2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940127" y="6992530"/>
              <a:ext cx="2263391" cy="2265770"/>
              <a:chOff x="0" y="0"/>
              <a:chExt cx="2054880" cy="205704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054860" cy="2057146"/>
              </a:xfrm>
              <a:custGeom>
                <a:avLst/>
                <a:gdLst/>
                <a:ahLst/>
                <a:cxnLst/>
                <a:rect l="l" t="t" r="r" b="b"/>
                <a:pathLst>
                  <a:path w="2054860" h="2057146">
                    <a:moveTo>
                      <a:pt x="0" y="1028573"/>
                    </a:moveTo>
                    <a:cubicBezTo>
                      <a:pt x="0" y="460502"/>
                      <a:pt x="459994" y="0"/>
                      <a:pt x="1027430" y="0"/>
                    </a:cubicBezTo>
                    <a:cubicBezTo>
                      <a:pt x="1594866" y="0"/>
                      <a:pt x="2054860" y="460502"/>
                      <a:pt x="2054860" y="1028573"/>
                    </a:cubicBezTo>
                    <a:cubicBezTo>
                      <a:pt x="2054860" y="1596644"/>
                      <a:pt x="1594866" y="2057146"/>
                      <a:pt x="1027430" y="2057146"/>
                    </a:cubicBezTo>
                    <a:cubicBezTo>
                      <a:pt x="459994" y="2057146"/>
                      <a:pt x="0" y="1596517"/>
                      <a:pt x="0" y="1028573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</p:grpSp>
      <p:sp>
        <p:nvSpPr>
          <p:cNvPr id="23" name="TextBox 23"/>
          <p:cNvSpPr txBox="1"/>
          <p:nvPr/>
        </p:nvSpPr>
        <p:spPr>
          <a:xfrm>
            <a:off x="3476465" y="7480763"/>
            <a:ext cx="13003877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7"/>
              </a:lnSpc>
            </a:pPr>
            <a:r>
              <a:rPr lang="es-GT" sz="4000" spc="352" dirty="0">
                <a:solidFill>
                  <a:srgbClr val="231F20"/>
                </a:solidFill>
              </a:rPr>
              <a:t>Jacob construye un altar al único Dios verdadero. V.3. “Dios fiel a Jacob y su familia”.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483504" y="5245459"/>
            <a:ext cx="1097506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s-GT" sz="4000" spc="229" dirty="0">
                <a:solidFill>
                  <a:srgbClr val="231F20"/>
                </a:solidFill>
              </a:rPr>
              <a:t>Jacob pide a su familia lo siguiente V.2-3:</a:t>
            </a:r>
            <a:endParaRPr lang="es-GT" sz="2341" spc="229" dirty="0">
              <a:solidFill>
                <a:srgbClr val="231F20"/>
              </a:solidFill>
            </a:endParaRPr>
          </a:p>
          <a:p>
            <a:pPr marL="457200" indent="-457200">
              <a:lnSpc>
                <a:spcPts val="3231"/>
              </a:lnSpc>
              <a:buFont typeface="+mj-lt"/>
              <a:buAutoNum type="alphaLcParenR"/>
            </a:pPr>
            <a:r>
              <a:rPr lang="es-GT" sz="3200" spc="229" dirty="0">
                <a:solidFill>
                  <a:srgbClr val="231F20"/>
                </a:solidFill>
              </a:rPr>
              <a:t>Sacar los dioses falsos e ir a </a:t>
            </a:r>
            <a:r>
              <a:rPr lang="es-GT" sz="3200" spc="229" dirty="0" err="1">
                <a:solidFill>
                  <a:srgbClr val="231F20"/>
                </a:solidFill>
              </a:rPr>
              <a:t>Bet</a:t>
            </a:r>
            <a:r>
              <a:rPr lang="es-GT" sz="3200" spc="229" dirty="0">
                <a:solidFill>
                  <a:srgbClr val="231F20"/>
                </a:solidFill>
              </a:rPr>
              <a:t>-el.</a:t>
            </a:r>
          </a:p>
          <a:p>
            <a:pPr marL="457200" indent="-457200">
              <a:lnSpc>
                <a:spcPts val="3231"/>
              </a:lnSpc>
              <a:buFont typeface="+mj-lt"/>
              <a:buAutoNum type="alphaLcParenR"/>
            </a:pPr>
            <a:r>
              <a:rPr lang="es-GT" sz="3200" spc="229" dirty="0">
                <a:solidFill>
                  <a:srgbClr val="231F20"/>
                </a:solidFill>
              </a:rPr>
              <a:t>Purificarse y cambiar de ropa. “Nueva forma de vida”.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063147" y="2950808"/>
            <a:ext cx="6809526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7"/>
              </a:lnSpc>
            </a:pPr>
            <a:r>
              <a:rPr lang="es-GT" sz="4000" spc="352" dirty="0">
                <a:solidFill>
                  <a:srgbClr val="231F20"/>
                </a:solidFill>
              </a:rPr>
              <a:t>El recibe la bendición. V.29. Véase Oseas 12:4.</a:t>
            </a:r>
          </a:p>
        </p:txBody>
      </p:sp>
      <p:sp>
        <p:nvSpPr>
          <p:cNvPr id="26" name="TextBox 26"/>
          <p:cNvSpPr txBox="1"/>
          <p:nvPr/>
        </p:nvSpPr>
        <p:spPr>
          <a:xfrm rot="19859428">
            <a:off x="176683" y="1032185"/>
            <a:ext cx="5878340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5795"/>
              </a:lnSpc>
              <a:spcBef>
                <a:spcPct val="0"/>
              </a:spcBef>
              <a:defRPr sz="4200" spc="411">
                <a:solidFill>
                  <a:srgbClr val="FFFFFF"/>
                </a:solidFill>
                <a:latin typeface="Britannic Bold" pitchFamily="34" charset="0"/>
              </a:defRPr>
            </a:lvl1pPr>
          </a:lstStyle>
          <a:p>
            <a:r>
              <a:rPr lang="es-GT" sz="4800" dirty="0">
                <a:solidFill>
                  <a:schemeClr val="tx1"/>
                </a:solidFill>
              </a:rPr>
              <a:t>A. Jacob se con Esaú y es dirigido por Dios.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127381" y="3202569"/>
            <a:ext cx="979531" cy="70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6047"/>
              </a:lnSpc>
              <a:spcBef>
                <a:spcPct val="0"/>
              </a:spcBef>
              <a:defRPr sz="4381" spc="429">
                <a:solidFill>
                  <a:srgbClr val="231F20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608827" y="5502409"/>
            <a:ext cx="979531" cy="715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6047"/>
              </a:lnSpc>
              <a:spcBef>
                <a:spcPct val="0"/>
              </a:spcBef>
              <a:defRPr sz="4000" b="1" spc="429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02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82045" y="7764205"/>
            <a:ext cx="979531" cy="715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6047"/>
              </a:lnSpc>
              <a:spcBef>
                <a:spcPct val="0"/>
              </a:spcBef>
              <a:defRPr sz="4000" b="1" spc="429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483504" y="2462575"/>
            <a:ext cx="11351016" cy="2265770"/>
            <a:chOff x="5483504" y="2462575"/>
            <a:chExt cx="11351016" cy="2265770"/>
          </a:xfrm>
        </p:grpSpPr>
        <p:grpSp>
          <p:nvGrpSpPr>
            <p:cNvPr id="11" name="Group 11"/>
            <p:cNvGrpSpPr/>
            <p:nvPr/>
          </p:nvGrpSpPr>
          <p:grpSpPr>
            <a:xfrm>
              <a:off x="7350813" y="2797246"/>
              <a:ext cx="9483707" cy="1596428"/>
              <a:chOff x="0" y="0"/>
              <a:chExt cx="8610036" cy="14493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609895" cy="1449324"/>
              </a:xfrm>
              <a:custGeom>
                <a:avLst/>
                <a:gdLst/>
                <a:ahLst/>
                <a:cxnLst/>
                <a:rect l="l" t="t" r="r" b="b"/>
                <a:pathLst>
                  <a:path w="8609895" h="1449324">
                    <a:moveTo>
                      <a:pt x="70799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49324"/>
                      <a:pt x="0" y="1449324"/>
                      <a:pt x="0" y="1449324"/>
                    </a:cubicBezTo>
                    <a:cubicBezTo>
                      <a:pt x="7079914" y="1449324"/>
                      <a:pt x="7079914" y="1449324"/>
                      <a:pt x="7079914" y="1449324"/>
                    </a:cubicBezTo>
                    <a:cubicBezTo>
                      <a:pt x="7922692" y="1449324"/>
                      <a:pt x="8609895" y="1123823"/>
                      <a:pt x="8609895" y="724662"/>
                    </a:cubicBezTo>
                    <a:cubicBezTo>
                      <a:pt x="8609895" y="325501"/>
                      <a:pt x="7922691" y="0"/>
                      <a:pt x="7079914" y="0"/>
                    </a:cubicBezTo>
                    <a:close/>
                  </a:path>
                </a:pathLst>
              </a:custGeom>
              <a:solidFill>
                <a:srgbClr val="F2F2F2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5483504" y="2462575"/>
              <a:ext cx="2267356" cy="2265770"/>
              <a:chOff x="0" y="0"/>
              <a:chExt cx="2058480" cy="205704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058416" cy="2057146"/>
              </a:xfrm>
              <a:custGeom>
                <a:avLst/>
                <a:gdLst/>
                <a:ahLst/>
                <a:cxnLst/>
                <a:rect l="l" t="t" r="r" b="b"/>
                <a:pathLst>
                  <a:path w="2058416" h="2057146">
                    <a:moveTo>
                      <a:pt x="0" y="1028573"/>
                    </a:moveTo>
                    <a:cubicBezTo>
                      <a:pt x="0" y="460502"/>
                      <a:pt x="460756" y="0"/>
                      <a:pt x="1029208" y="0"/>
                    </a:cubicBezTo>
                    <a:cubicBezTo>
                      <a:pt x="1597660" y="0"/>
                      <a:pt x="2058416" y="460502"/>
                      <a:pt x="2058416" y="1028573"/>
                    </a:cubicBezTo>
                    <a:cubicBezTo>
                      <a:pt x="2058416" y="1596644"/>
                      <a:pt x="1597660" y="2057146"/>
                      <a:pt x="1029208" y="2057146"/>
                    </a:cubicBezTo>
                    <a:cubicBezTo>
                      <a:pt x="460756" y="2057146"/>
                      <a:pt x="0" y="1596517"/>
                      <a:pt x="0" y="1028573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</p:grpSp>
      <p:grpSp>
        <p:nvGrpSpPr>
          <p:cNvPr id="3" name="Grupo 2"/>
          <p:cNvGrpSpPr/>
          <p:nvPr/>
        </p:nvGrpSpPr>
        <p:grpSpPr>
          <a:xfrm>
            <a:off x="2966489" y="4728345"/>
            <a:ext cx="13868031" cy="2264184"/>
            <a:chOff x="2966489" y="4728345"/>
            <a:chExt cx="13868031" cy="2264184"/>
          </a:xfrm>
        </p:grpSpPr>
        <p:grpSp>
          <p:nvGrpSpPr>
            <p:cNvPr id="15" name="Group 15"/>
            <p:cNvGrpSpPr/>
            <p:nvPr/>
          </p:nvGrpSpPr>
          <p:grpSpPr>
            <a:xfrm>
              <a:off x="4810359" y="5063016"/>
              <a:ext cx="12024161" cy="1594842"/>
              <a:chOff x="0" y="0"/>
              <a:chExt cx="10916455" cy="144792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916162" cy="1447927"/>
              </a:xfrm>
              <a:custGeom>
                <a:avLst/>
                <a:gdLst/>
                <a:ahLst/>
                <a:cxnLst/>
                <a:rect l="l" t="t" r="r" b="b"/>
                <a:pathLst>
                  <a:path w="10916162" h="1447927">
                    <a:moveTo>
                      <a:pt x="89763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47927"/>
                      <a:pt x="0" y="1447927"/>
                      <a:pt x="0" y="1447927"/>
                    </a:cubicBezTo>
                    <a:cubicBezTo>
                      <a:pt x="8976335" y="1447927"/>
                      <a:pt x="8976335" y="1447927"/>
                      <a:pt x="8976335" y="1447927"/>
                    </a:cubicBezTo>
                    <a:cubicBezTo>
                      <a:pt x="10045061" y="1447927"/>
                      <a:pt x="10916162" y="1122807"/>
                      <a:pt x="10916162" y="724027"/>
                    </a:cubicBezTo>
                    <a:cubicBezTo>
                      <a:pt x="10916162" y="325247"/>
                      <a:pt x="10045061" y="0"/>
                      <a:pt x="8976335" y="0"/>
                    </a:cubicBezTo>
                    <a:close/>
                  </a:path>
                </a:pathLst>
              </a:custGeom>
              <a:solidFill>
                <a:srgbClr val="F2F2F2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966489" y="4728345"/>
              <a:ext cx="2264184" cy="2264184"/>
              <a:chOff x="0" y="0"/>
              <a:chExt cx="2055600" cy="20556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055622" cy="2055622"/>
              </a:xfrm>
              <a:custGeom>
                <a:avLst/>
                <a:gdLst/>
                <a:ahLst/>
                <a:cxnLst/>
                <a:rect l="l" t="t" r="r" b="b"/>
                <a:pathLst>
                  <a:path w="2055622" h="2055622">
                    <a:moveTo>
                      <a:pt x="0" y="1027811"/>
                    </a:moveTo>
                    <a:cubicBezTo>
                      <a:pt x="0" y="460121"/>
                      <a:pt x="460121" y="0"/>
                      <a:pt x="1027811" y="0"/>
                    </a:cubicBezTo>
                    <a:cubicBezTo>
                      <a:pt x="1595501" y="0"/>
                      <a:pt x="2055622" y="460121"/>
                      <a:pt x="2055622" y="1027811"/>
                    </a:cubicBezTo>
                    <a:cubicBezTo>
                      <a:pt x="2055622" y="1595501"/>
                      <a:pt x="1595501" y="2055622"/>
                      <a:pt x="1027811" y="2055622"/>
                    </a:cubicBezTo>
                    <a:cubicBezTo>
                      <a:pt x="460121" y="2055622"/>
                      <a:pt x="0" y="1595501"/>
                      <a:pt x="0" y="1027811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</p:grpSp>
      <p:grpSp>
        <p:nvGrpSpPr>
          <p:cNvPr id="4" name="Grupo 3"/>
          <p:cNvGrpSpPr/>
          <p:nvPr/>
        </p:nvGrpSpPr>
        <p:grpSpPr>
          <a:xfrm>
            <a:off x="940127" y="6992530"/>
            <a:ext cx="15894393" cy="2265770"/>
            <a:chOff x="940127" y="6992530"/>
            <a:chExt cx="15894393" cy="2265770"/>
          </a:xfrm>
        </p:grpSpPr>
        <p:grpSp>
          <p:nvGrpSpPr>
            <p:cNvPr id="19" name="Group 19"/>
            <p:cNvGrpSpPr/>
            <p:nvPr/>
          </p:nvGrpSpPr>
          <p:grpSpPr>
            <a:xfrm>
              <a:off x="2862891" y="7328390"/>
              <a:ext cx="13971629" cy="1594049"/>
              <a:chOff x="0" y="0"/>
              <a:chExt cx="12684516" cy="14472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2684310" cy="1447165"/>
              </a:xfrm>
              <a:custGeom>
                <a:avLst/>
                <a:gdLst/>
                <a:ahLst/>
                <a:cxnLst/>
                <a:rect l="l" t="t" r="r" b="b"/>
                <a:pathLst>
                  <a:path w="12684310" h="1447165">
                    <a:moveTo>
                      <a:pt x="1043029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47165"/>
                      <a:pt x="0" y="1447165"/>
                      <a:pt x="0" y="1447165"/>
                    </a:cubicBezTo>
                    <a:cubicBezTo>
                      <a:pt x="10430297" y="1447165"/>
                      <a:pt x="10430297" y="1447165"/>
                      <a:pt x="10430297" y="1447165"/>
                    </a:cubicBezTo>
                    <a:cubicBezTo>
                      <a:pt x="11672159" y="1447165"/>
                      <a:pt x="12684310" y="1122172"/>
                      <a:pt x="12684310" y="723519"/>
                    </a:cubicBezTo>
                    <a:cubicBezTo>
                      <a:pt x="12684310" y="324866"/>
                      <a:pt x="11672159" y="0"/>
                      <a:pt x="10430297" y="0"/>
                    </a:cubicBezTo>
                    <a:close/>
                  </a:path>
                </a:pathLst>
              </a:custGeom>
              <a:solidFill>
                <a:srgbClr val="F2F2F2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940127" y="6992530"/>
              <a:ext cx="2263391" cy="2265770"/>
              <a:chOff x="0" y="0"/>
              <a:chExt cx="2054880" cy="205704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054860" cy="2057146"/>
              </a:xfrm>
              <a:custGeom>
                <a:avLst/>
                <a:gdLst/>
                <a:ahLst/>
                <a:cxnLst/>
                <a:rect l="l" t="t" r="r" b="b"/>
                <a:pathLst>
                  <a:path w="2054860" h="2057146">
                    <a:moveTo>
                      <a:pt x="0" y="1028573"/>
                    </a:moveTo>
                    <a:cubicBezTo>
                      <a:pt x="0" y="460502"/>
                      <a:pt x="459994" y="0"/>
                      <a:pt x="1027430" y="0"/>
                    </a:cubicBezTo>
                    <a:cubicBezTo>
                      <a:pt x="1594866" y="0"/>
                      <a:pt x="2054860" y="460502"/>
                      <a:pt x="2054860" y="1028573"/>
                    </a:cubicBezTo>
                    <a:cubicBezTo>
                      <a:pt x="2054860" y="1596644"/>
                      <a:pt x="1594866" y="2057146"/>
                      <a:pt x="1027430" y="2057146"/>
                    </a:cubicBezTo>
                    <a:cubicBezTo>
                      <a:pt x="459994" y="2057146"/>
                      <a:pt x="0" y="1596517"/>
                      <a:pt x="0" y="1028573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</p:grpSp>
      <p:sp>
        <p:nvSpPr>
          <p:cNvPr id="23" name="TextBox 23"/>
          <p:cNvSpPr txBox="1"/>
          <p:nvPr/>
        </p:nvSpPr>
        <p:spPr>
          <a:xfrm>
            <a:off x="3579798" y="7484193"/>
            <a:ext cx="11306335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67"/>
              </a:lnSpc>
            </a:pPr>
            <a:r>
              <a:rPr lang="es-GT" sz="4000" spc="352" dirty="0">
                <a:solidFill>
                  <a:srgbClr val="231F20"/>
                </a:solidFill>
              </a:rPr>
              <a:t>Jacob llega a </a:t>
            </a:r>
            <a:r>
              <a:rPr lang="es-GT" sz="4000" spc="352" dirty="0" err="1">
                <a:solidFill>
                  <a:srgbClr val="231F20"/>
                </a:solidFill>
              </a:rPr>
              <a:t>Bet</a:t>
            </a:r>
            <a:r>
              <a:rPr lang="es-GT" sz="4000" spc="352" dirty="0">
                <a:solidFill>
                  <a:srgbClr val="231F20"/>
                </a:solidFill>
              </a:rPr>
              <a:t>-el y construye un altar a Dios. V.6-7.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656144" y="5264071"/>
            <a:ext cx="8384896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67"/>
              </a:lnSpc>
            </a:pPr>
            <a:r>
              <a:rPr lang="es-GT" sz="4000" spc="352" dirty="0">
                <a:solidFill>
                  <a:srgbClr val="231F20"/>
                </a:solidFill>
              </a:rPr>
              <a:t>Dios cuida a Jacob y a su familia en el viaje. V.5.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750860" y="2954562"/>
            <a:ext cx="847974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67"/>
              </a:lnSpc>
            </a:pPr>
            <a:r>
              <a:rPr lang="es-GT" sz="4000" spc="352" dirty="0">
                <a:solidFill>
                  <a:srgbClr val="231F20"/>
                </a:solidFill>
              </a:rPr>
              <a:t>Jacob sepultó la idolatría. V.4. “Ahora solo adorarían al Señor”.</a:t>
            </a:r>
          </a:p>
        </p:txBody>
      </p:sp>
      <p:sp>
        <p:nvSpPr>
          <p:cNvPr id="26" name="TextBox 26"/>
          <p:cNvSpPr txBox="1"/>
          <p:nvPr/>
        </p:nvSpPr>
        <p:spPr>
          <a:xfrm rot="-1754537">
            <a:off x="571508" y="1341666"/>
            <a:ext cx="5488313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5795"/>
              </a:lnSpc>
              <a:spcBef>
                <a:spcPct val="0"/>
              </a:spcBef>
              <a:defRPr sz="4800" spc="411">
                <a:latin typeface="Britannic Bold" pitchFamily="34" charset="0"/>
              </a:defRPr>
            </a:lvl1pPr>
          </a:lstStyle>
          <a:p>
            <a:r>
              <a:rPr lang="es-GT" dirty="0"/>
              <a:t>B. Dios protege a Jacob.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127381" y="3237681"/>
            <a:ext cx="979531" cy="715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6047"/>
              </a:lnSpc>
              <a:spcBef>
                <a:spcPct val="0"/>
              </a:spcBef>
              <a:defRPr sz="4000" b="1" spc="429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01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608827" y="5503254"/>
            <a:ext cx="979531" cy="715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6047"/>
              </a:lnSpc>
              <a:spcBef>
                <a:spcPct val="0"/>
              </a:spcBef>
              <a:defRPr sz="4000" b="1" spc="429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02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82045" y="7767636"/>
            <a:ext cx="979531" cy="715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6047"/>
              </a:lnSpc>
              <a:spcBef>
                <a:spcPct val="0"/>
              </a:spcBef>
              <a:defRPr sz="4000" b="1" spc="429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53387" y="4009846"/>
            <a:ext cx="2264184" cy="2264184"/>
            <a:chOff x="0" y="0"/>
            <a:chExt cx="2055600" cy="2055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55622" cy="2055622"/>
            </a:xfrm>
            <a:custGeom>
              <a:avLst/>
              <a:gdLst/>
              <a:ahLst/>
              <a:cxnLst/>
              <a:rect l="l" t="t" r="r" b="b"/>
              <a:pathLst>
                <a:path w="2055622" h="2055622">
                  <a:moveTo>
                    <a:pt x="0" y="1027811"/>
                  </a:moveTo>
                  <a:cubicBezTo>
                    <a:pt x="0" y="460121"/>
                    <a:pt x="460121" y="0"/>
                    <a:pt x="1027811" y="0"/>
                  </a:cubicBezTo>
                  <a:cubicBezTo>
                    <a:pt x="1595501" y="0"/>
                    <a:pt x="2055622" y="460121"/>
                    <a:pt x="2055622" y="1027811"/>
                  </a:cubicBezTo>
                  <a:cubicBezTo>
                    <a:pt x="2055622" y="1595501"/>
                    <a:pt x="1595501" y="2055622"/>
                    <a:pt x="1027811" y="2055622"/>
                  </a:cubicBezTo>
                  <a:cubicBezTo>
                    <a:pt x="460121" y="2055622"/>
                    <a:pt x="0" y="1595501"/>
                    <a:pt x="0" y="1027811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es-DO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868400" y="4009846"/>
            <a:ext cx="2263391" cy="2265770"/>
            <a:chOff x="0" y="0"/>
            <a:chExt cx="2054880" cy="20570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54860" cy="2057146"/>
            </a:xfrm>
            <a:custGeom>
              <a:avLst/>
              <a:gdLst/>
              <a:ahLst/>
              <a:cxnLst/>
              <a:rect l="l" t="t" r="r" b="b"/>
              <a:pathLst>
                <a:path w="2054860" h="2057146">
                  <a:moveTo>
                    <a:pt x="0" y="1028573"/>
                  </a:moveTo>
                  <a:cubicBezTo>
                    <a:pt x="0" y="460502"/>
                    <a:pt x="459994" y="0"/>
                    <a:pt x="1027430" y="0"/>
                  </a:cubicBezTo>
                  <a:cubicBezTo>
                    <a:pt x="1594866" y="0"/>
                    <a:pt x="2054860" y="460502"/>
                    <a:pt x="2054860" y="1028573"/>
                  </a:cubicBezTo>
                  <a:cubicBezTo>
                    <a:pt x="2054860" y="1596644"/>
                    <a:pt x="1594866" y="2057146"/>
                    <a:pt x="1027430" y="2057146"/>
                  </a:cubicBezTo>
                  <a:cubicBezTo>
                    <a:pt x="459994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s-DO"/>
            </a:p>
          </p:txBody>
        </p:sp>
      </p:grpSp>
      <p:sp>
        <p:nvSpPr>
          <p:cNvPr id="16" name="Freeform 16"/>
          <p:cNvSpPr/>
          <p:nvPr/>
        </p:nvSpPr>
        <p:spPr>
          <a:xfrm>
            <a:off x="4833257" y="3009901"/>
            <a:ext cx="8654143" cy="4495800"/>
          </a:xfrm>
          <a:custGeom>
            <a:avLst/>
            <a:gdLst/>
            <a:ahLst/>
            <a:cxnLst/>
            <a:rect l="l" t="t" r="r" b="b"/>
            <a:pathLst>
              <a:path w="1798090" h="1081799">
                <a:moveTo>
                  <a:pt x="18498" y="0"/>
                </a:moveTo>
                <a:lnTo>
                  <a:pt x="1779592" y="0"/>
                </a:lnTo>
                <a:cubicBezTo>
                  <a:pt x="1784498" y="0"/>
                  <a:pt x="1789203" y="1949"/>
                  <a:pt x="1792672" y="5418"/>
                </a:cubicBezTo>
                <a:cubicBezTo>
                  <a:pt x="1796142" y="8887"/>
                  <a:pt x="1798090" y="13592"/>
                  <a:pt x="1798090" y="18498"/>
                </a:cubicBezTo>
                <a:lnTo>
                  <a:pt x="1798090" y="1063300"/>
                </a:lnTo>
                <a:cubicBezTo>
                  <a:pt x="1798090" y="1068206"/>
                  <a:pt x="1796142" y="1072911"/>
                  <a:pt x="1792672" y="1076380"/>
                </a:cubicBezTo>
                <a:cubicBezTo>
                  <a:pt x="1789203" y="1079850"/>
                  <a:pt x="1784498" y="1081799"/>
                  <a:pt x="1779592" y="1081799"/>
                </a:cubicBezTo>
                <a:lnTo>
                  <a:pt x="18498" y="1081799"/>
                </a:lnTo>
                <a:cubicBezTo>
                  <a:pt x="8282" y="1081799"/>
                  <a:pt x="0" y="1073516"/>
                  <a:pt x="0" y="1063300"/>
                </a:cubicBezTo>
                <a:lnTo>
                  <a:pt x="0" y="18498"/>
                </a:lnTo>
                <a:cubicBezTo>
                  <a:pt x="0" y="8282"/>
                  <a:pt x="8282" y="0"/>
                  <a:pt x="18498" y="0"/>
                </a:cubicBez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s-DO"/>
          </a:p>
        </p:txBody>
      </p:sp>
      <p:sp>
        <p:nvSpPr>
          <p:cNvPr id="17" name="TextBox 17"/>
          <p:cNvSpPr txBox="1"/>
          <p:nvPr/>
        </p:nvSpPr>
        <p:spPr>
          <a:xfrm>
            <a:off x="4955640" y="3042941"/>
            <a:ext cx="8376744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5795"/>
              </a:lnSpc>
              <a:spcBef>
                <a:spcPct val="0"/>
              </a:spcBef>
              <a:defRPr sz="4200" spc="411">
                <a:latin typeface="Britannic Bold" pitchFamily="34" charset="0"/>
              </a:defRPr>
            </a:lvl1pPr>
          </a:lstStyle>
          <a:p>
            <a:r>
              <a:rPr lang="es-GT" dirty="0"/>
              <a:t>C. Una parte importante del crecimiento espiritual es deshacerse de las cosas que ocasionan daño espiritual y deshonran a Dios; renueve sus votos a Dios.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 Dios le dijo no te llamarás má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79" y="2756610"/>
            <a:ext cx="9293056" cy="59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1445721" y="1596132"/>
            <a:ext cx="5665891" cy="2358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5862"/>
              </a:lnSpc>
              <a:spcBef>
                <a:spcPct val="0"/>
              </a:spcBef>
              <a:defRPr sz="6000" b="1" spc="207">
                <a:solidFill>
                  <a:srgbClr val="040506"/>
                </a:solidFill>
                <a:latin typeface="Yu Gothic UI Semibold" pitchFamily="34" charset="-128"/>
                <a:ea typeface="Yu Gothic UI Semibold" pitchFamily="34" charset="-128"/>
              </a:defRPr>
            </a:lvl1pPr>
          </a:lstStyle>
          <a:p>
            <a:r>
              <a:rPr lang="en-US" dirty="0"/>
              <a:t>PACTO DE ABRAHAM REAFIRMADO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45721" y="4813173"/>
            <a:ext cx="5665891" cy="603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4967"/>
              </a:lnSpc>
              <a:spcBef>
                <a:spcPct val="0"/>
              </a:spcBef>
              <a:defRPr sz="3600" spc="352">
                <a:solidFill>
                  <a:srgbClr val="231F20"/>
                </a:solidFill>
                <a:latin typeface="+mj-lt"/>
              </a:defRPr>
            </a:lvl1pPr>
          </a:lstStyle>
          <a:p>
            <a:r>
              <a:rPr lang="es-GT" dirty="0"/>
              <a:t>Génesis 35:8-15.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45715" y="7687497"/>
            <a:ext cx="3465904" cy="704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5795"/>
              </a:lnSpc>
              <a:spcBef>
                <a:spcPct val="0"/>
              </a:spcBef>
              <a:defRPr sz="4200" spc="411">
                <a:solidFill>
                  <a:srgbClr val="397D5A"/>
                </a:solidFill>
                <a:latin typeface="Rockwell Extra Bold" panose="02060903040505020403" pitchFamily="18" charset="0"/>
              </a:defRPr>
            </a:lvl1pPr>
          </a:lstStyle>
          <a:p>
            <a:r>
              <a:rPr lang="en-US" dirty="0"/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1280130" y="8138491"/>
            <a:ext cx="15629139" cy="937461"/>
            <a:chOff x="1280130" y="8138491"/>
            <a:chExt cx="15629139" cy="937461"/>
          </a:xfrm>
        </p:grpSpPr>
        <p:sp>
          <p:nvSpPr>
            <p:cNvPr id="13" name="Freeform 13"/>
            <p:cNvSpPr/>
            <p:nvPr/>
          </p:nvSpPr>
          <p:spPr>
            <a:xfrm>
              <a:off x="2863997" y="8142832"/>
              <a:ext cx="14045272" cy="933120"/>
            </a:xfrm>
            <a:custGeom>
              <a:avLst/>
              <a:gdLst/>
              <a:ahLst/>
              <a:cxnLst/>
              <a:rect l="l" t="t" r="r" b="b"/>
              <a:pathLst>
                <a:path w="3851182" h="255859">
                  <a:moveTo>
                    <a:pt x="0" y="0"/>
                  </a:moveTo>
                  <a:lnTo>
                    <a:pt x="3851182" y="0"/>
                  </a:lnTo>
                  <a:lnTo>
                    <a:pt x="3851182" y="255859"/>
                  </a:lnTo>
                  <a:lnTo>
                    <a:pt x="0" y="255859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miter/>
            </a:ln>
          </p:spPr>
          <p:txBody>
            <a:bodyPr/>
            <a:lstStyle/>
            <a:p>
              <a:endParaRPr lang="es-DO"/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1280130" y="8138491"/>
              <a:ext cx="1085430" cy="932841"/>
              <a:chOff x="0" y="0"/>
              <a:chExt cx="285874" cy="245686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285874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285874" h="245686">
                    <a:moveTo>
                      <a:pt x="122843" y="0"/>
                    </a:moveTo>
                    <a:lnTo>
                      <a:pt x="163031" y="0"/>
                    </a:lnTo>
                    <a:cubicBezTo>
                      <a:pt x="230876" y="0"/>
                      <a:pt x="285874" y="54999"/>
                      <a:pt x="285874" y="122843"/>
                    </a:cubicBezTo>
                    <a:lnTo>
                      <a:pt x="285874" y="122843"/>
                    </a:lnTo>
                    <a:cubicBezTo>
                      <a:pt x="285874" y="190688"/>
                      <a:pt x="230876" y="245686"/>
                      <a:pt x="163031" y="245686"/>
                    </a:cubicBezTo>
                    <a:lnTo>
                      <a:pt x="122843" y="245686"/>
                    </a:lnTo>
                    <a:cubicBezTo>
                      <a:pt x="54999" y="245686"/>
                      <a:pt x="0" y="190688"/>
                      <a:pt x="0" y="122843"/>
                    </a:cubicBezTo>
                    <a:lnTo>
                      <a:pt x="0" y="122843"/>
                    </a:lnTo>
                    <a:cubicBezTo>
                      <a:pt x="0" y="54999"/>
                      <a:pt x="54999" y="0"/>
                      <a:pt x="122843" y="0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s-DO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</p:grpSp>
      <p:grpSp>
        <p:nvGrpSpPr>
          <p:cNvPr id="12" name="Grupo 11"/>
          <p:cNvGrpSpPr/>
          <p:nvPr/>
        </p:nvGrpSpPr>
        <p:grpSpPr>
          <a:xfrm>
            <a:off x="1280130" y="6872120"/>
            <a:ext cx="15629254" cy="932841"/>
            <a:chOff x="1280130" y="6872120"/>
            <a:chExt cx="15629254" cy="932841"/>
          </a:xfrm>
        </p:grpSpPr>
        <p:sp>
          <p:nvSpPr>
            <p:cNvPr id="10" name="Freeform 10"/>
            <p:cNvSpPr/>
            <p:nvPr/>
          </p:nvSpPr>
          <p:spPr>
            <a:xfrm>
              <a:off x="2864341" y="6937462"/>
              <a:ext cx="14045043" cy="802157"/>
            </a:xfrm>
            <a:custGeom>
              <a:avLst/>
              <a:gdLst/>
              <a:ahLst/>
              <a:cxnLst/>
              <a:rect l="l" t="t" r="r" b="b"/>
              <a:pathLst>
                <a:path w="3851120" h="219950">
                  <a:moveTo>
                    <a:pt x="0" y="0"/>
                  </a:moveTo>
                  <a:lnTo>
                    <a:pt x="3851120" y="0"/>
                  </a:lnTo>
                  <a:lnTo>
                    <a:pt x="3851120" y="219950"/>
                  </a:lnTo>
                  <a:lnTo>
                    <a:pt x="0" y="219950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miter/>
            </a:ln>
          </p:spPr>
          <p:txBody>
            <a:bodyPr/>
            <a:lstStyle/>
            <a:p>
              <a:endParaRPr lang="es-DO"/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1280130" y="6872120"/>
              <a:ext cx="1085430" cy="932841"/>
              <a:chOff x="0" y="0"/>
              <a:chExt cx="285874" cy="24568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85874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285874" h="245686">
                    <a:moveTo>
                      <a:pt x="122843" y="0"/>
                    </a:moveTo>
                    <a:lnTo>
                      <a:pt x="163031" y="0"/>
                    </a:lnTo>
                    <a:cubicBezTo>
                      <a:pt x="230876" y="0"/>
                      <a:pt x="285874" y="54999"/>
                      <a:pt x="285874" y="122843"/>
                    </a:cubicBezTo>
                    <a:lnTo>
                      <a:pt x="285874" y="122843"/>
                    </a:lnTo>
                    <a:cubicBezTo>
                      <a:pt x="285874" y="190688"/>
                      <a:pt x="230876" y="245686"/>
                      <a:pt x="163031" y="245686"/>
                    </a:cubicBezTo>
                    <a:lnTo>
                      <a:pt x="122843" y="245686"/>
                    </a:lnTo>
                    <a:cubicBezTo>
                      <a:pt x="54999" y="245686"/>
                      <a:pt x="0" y="190688"/>
                      <a:pt x="0" y="122843"/>
                    </a:cubicBezTo>
                    <a:lnTo>
                      <a:pt x="0" y="122843"/>
                    </a:lnTo>
                    <a:cubicBezTo>
                      <a:pt x="0" y="54999"/>
                      <a:pt x="54999" y="0"/>
                      <a:pt x="122843" y="0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  <p:txBody>
              <a:bodyPr/>
              <a:lstStyle/>
              <a:p>
                <a:endParaRPr lang="es-DO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</p:grpSp>
      <p:grpSp>
        <p:nvGrpSpPr>
          <p:cNvPr id="9" name="Grupo 8"/>
          <p:cNvGrpSpPr/>
          <p:nvPr/>
        </p:nvGrpSpPr>
        <p:grpSpPr>
          <a:xfrm>
            <a:off x="1280130" y="5605904"/>
            <a:ext cx="15629254" cy="932841"/>
            <a:chOff x="1280130" y="5605904"/>
            <a:chExt cx="15629254" cy="932841"/>
          </a:xfrm>
        </p:grpSpPr>
        <p:sp>
          <p:nvSpPr>
            <p:cNvPr id="29" name="Freeform 29"/>
            <p:cNvSpPr/>
            <p:nvPr/>
          </p:nvSpPr>
          <p:spPr>
            <a:xfrm>
              <a:off x="2864341" y="5671246"/>
              <a:ext cx="14045043" cy="802157"/>
            </a:xfrm>
            <a:custGeom>
              <a:avLst/>
              <a:gdLst/>
              <a:ahLst/>
              <a:cxnLst/>
              <a:rect l="l" t="t" r="r" b="b"/>
              <a:pathLst>
                <a:path w="3851120" h="219950">
                  <a:moveTo>
                    <a:pt x="0" y="0"/>
                  </a:moveTo>
                  <a:lnTo>
                    <a:pt x="3851120" y="0"/>
                  </a:lnTo>
                  <a:lnTo>
                    <a:pt x="3851120" y="219950"/>
                  </a:lnTo>
                  <a:lnTo>
                    <a:pt x="0" y="219950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miter/>
            </a:ln>
          </p:spPr>
          <p:txBody>
            <a:bodyPr/>
            <a:lstStyle/>
            <a:p>
              <a:endParaRPr lang="es-DO"/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1280130" y="5605904"/>
              <a:ext cx="1085430" cy="932841"/>
              <a:chOff x="0" y="0"/>
              <a:chExt cx="285874" cy="24568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85874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285874" h="245686">
                    <a:moveTo>
                      <a:pt x="122843" y="0"/>
                    </a:moveTo>
                    <a:lnTo>
                      <a:pt x="163031" y="0"/>
                    </a:lnTo>
                    <a:cubicBezTo>
                      <a:pt x="230876" y="0"/>
                      <a:pt x="285874" y="54999"/>
                      <a:pt x="285874" y="122843"/>
                    </a:cubicBezTo>
                    <a:lnTo>
                      <a:pt x="285874" y="122843"/>
                    </a:lnTo>
                    <a:cubicBezTo>
                      <a:pt x="285874" y="190688"/>
                      <a:pt x="230876" y="245686"/>
                      <a:pt x="163031" y="245686"/>
                    </a:cubicBezTo>
                    <a:lnTo>
                      <a:pt x="122843" y="245686"/>
                    </a:lnTo>
                    <a:cubicBezTo>
                      <a:pt x="54999" y="245686"/>
                      <a:pt x="0" y="190688"/>
                      <a:pt x="0" y="122843"/>
                    </a:cubicBezTo>
                    <a:lnTo>
                      <a:pt x="0" y="122843"/>
                    </a:lnTo>
                    <a:cubicBezTo>
                      <a:pt x="0" y="54999"/>
                      <a:pt x="54999" y="0"/>
                      <a:pt x="122843" y="0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s-DO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</p:grpSp>
      <p:grpSp>
        <p:nvGrpSpPr>
          <p:cNvPr id="6" name="Grupo 5"/>
          <p:cNvGrpSpPr/>
          <p:nvPr/>
        </p:nvGrpSpPr>
        <p:grpSpPr>
          <a:xfrm>
            <a:off x="1280130" y="4339689"/>
            <a:ext cx="15629254" cy="932841"/>
            <a:chOff x="1280130" y="4339689"/>
            <a:chExt cx="15629254" cy="932841"/>
          </a:xfrm>
        </p:grpSpPr>
        <p:sp>
          <p:nvSpPr>
            <p:cNvPr id="7" name="Freeform 7"/>
            <p:cNvSpPr/>
            <p:nvPr/>
          </p:nvSpPr>
          <p:spPr>
            <a:xfrm>
              <a:off x="2863997" y="4414240"/>
              <a:ext cx="14045387" cy="802157"/>
            </a:xfrm>
            <a:custGeom>
              <a:avLst/>
              <a:gdLst/>
              <a:ahLst/>
              <a:cxnLst/>
              <a:rect l="l" t="t" r="r" b="b"/>
              <a:pathLst>
                <a:path w="3851214" h="219950">
                  <a:moveTo>
                    <a:pt x="0" y="0"/>
                  </a:moveTo>
                  <a:lnTo>
                    <a:pt x="3851214" y="0"/>
                  </a:lnTo>
                  <a:lnTo>
                    <a:pt x="3851214" y="219950"/>
                  </a:lnTo>
                  <a:lnTo>
                    <a:pt x="0" y="219950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miter/>
            </a:ln>
          </p:spPr>
          <p:txBody>
            <a:bodyPr/>
            <a:lstStyle/>
            <a:p>
              <a:endParaRPr lang="es-DO"/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1280130" y="4339689"/>
              <a:ext cx="1085430" cy="932841"/>
              <a:chOff x="0" y="0"/>
              <a:chExt cx="285874" cy="24568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85874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285874" h="245686">
                    <a:moveTo>
                      <a:pt x="122843" y="0"/>
                    </a:moveTo>
                    <a:lnTo>
                      <a:pt x="163031" y="0"/>
                    </a:lnTo>
                    <a:cubicBezTo>
                      <a:pt x="230876" y="0"/>
                      <a:pt x="285874" y="54999"/>
                      <a:pt x="285874" y="122843"/>
                    </a:cubicBezTo>
                    <a:lnTo>
                      <a:pt x="285874" y="122843"/>
                    </a:lnTo>
                    <a:cubicBezTo>
                      <a:pt x="285874" y="190688"/>
                      <a:pt x="230876" y="245686"/>
                      <a:pt x="163031" y="245686"/>
                    </a:cubicBezTo>
                    <a:lnTo>
                      <a:pt x="122843" y="245686"/>
                    </a:lnTo>
                    <a:cubicBezTo>
                      <a:pt x="54999" y="245686"/>
                      <a:pt x="0" y="190688"/>
                      <a:pt x="0" y="122843"/>
                    </a:cubicBezTo>
                    <a:lnTo>
                      <a:pt x="0" y="122843"/>
                    </a:lnTo>
                    <a:cubicBezTo>
                      <a:pt x="0" y="54999"/>
                      <a:pt x="54999" y="0"/>
                      <a:pt x="122843" y="0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  <p:txBody>
              <a:bodyPr/>
              <a:lstStyle/>
              <a:p>
                <a:endParaRPr lang="es-DO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</p:grpSp>
      <p:grpSp>
        <p:nvGrpSpPr>
          <p:cNvPr id="2" name="Grupo 1"/>
          <p:cNvGrpSpPr/>
          <p:nvPr/>
        </p:nvGrpSpPr>
        <p:grpSpPr>
          <a:xfrm>
            <a:off x="1305530" y="2866210"/>
            <a:ext cx="15603853" cy="1153003"/>
            <a:chOff x="1305530" y="2866210"/>
            <a:chExt cx="15603853" cy="1153003"/>
          </a:xfrm>
        </p:grpSpPr>
        <p:sp>
          <p:nvSpPr>
            <p:cNvPr id="25" name="Freeform 25"/>
            <p:cNvSpPr/>
            <p:nvPr/>
          </p:nvSpPr>
          <p:spPr>
            <a:xfrm>
              <a:off x="2864111" y="2866210"/>
              <a:ext cx="14045272" cy="1153003"/>
            </a:xfrm>
            <a:custGeom>
              <a:avLst/>
              <a:gdLst/>
              <a:ahLst/>
              <a:cxnLst/>
              <a:rect l="l" t="t" r="r" b="b"/>
              <a:pathLst>
                <a:path w="3851182" h="394936">
                  <a:moveTo>
                    <a:pt x="0" y="0"/>
                  </a:moveTo>
                  <a:lnTo>
                    <a:pt x="3851182" y="0"/>
                  </a:lnTo>
                  <a:lnTo>
                    <a:pt x="3851182" y="394936"/>
                  </a:lnTo>
                  <a:lnTo>
                    <a:pt x="0" y="394936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miter/>
            </a:ln>
          </p:spPr>
          <p:txBody>
            <a:bodyPr/>
            <a:lstStyle/>
            <a:p>
              <a:endParaRPr lang="es-DO"/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1305530" y="2971443"/>
              <a:ext cx="1085430" cy="932841"/>
              <a:chOff x="0" y="0"/>
              <a:chExt cx="285874" cy="24568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85874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285874" h="245686">
                    <a:moveTo>
                      <a:pt x="122843" y="0"/>
                    </a:moveTo>
                    <a:lnTo>
                      <a:pt x="163031" y="0"/>
                    </a:lnTo>
                    <a:cubicBezTo>
                      <a:pt x="230876" y="0"/>
                      <a:pt x="285874" y="54999"/>
                      <a:pt x="285874" y="122843"/>
                    </a:cubicBezTo>
                    <a:lnTo>
                      <a:pt x="285874" y="122843"/>
                    </a:lnTo>
                    <a:cubicBezTo>
                      <a:pt x="285874" y="190688"/>
                      <a:pt x="230876" y="245686"/>
                      <a:pt x="163031" y="245686"/>
                    </a:cubicBezTo>
                    <a:lnTo>
                      <a:pt x="122843" y="245686"/>
                    </a:lnTo>
                    <a:cubicBezTo>
                      <a:pt x="54999" y="245686"/>
                      <a:pt x="0" y="190688"/>
                      <a:pt x="0" y="122843"/>
                    </a:cubicBezTo>
                    <a:lnTo>
                      <a:pt x="0" y="122843"/>
                    </a:lnTo>
                    <a:cubicBezTo>
                      <a:pt x="0" y="54999"/>
                      <a:pt x="54999" y="0"/>
                      <a:pt x="122843" y="0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s-DO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</p:grpSp>
      <p:sp>
        <p:nvSpPr>
          <p:cNvPr id="3" name="AutoShape 3"/>
          <p:cNvSpPr/>
          <p:nvPr/>
        </p:nvSpPr>
        <p:spPr>
          <a:xfrm flipV="1">
            <a:off x="2864130" y="6684996"/>
            <a:ext cx="12559854" cy="25199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DO"/>
          </a:p>
        </p:txBody>
      </p:sp>
      <p:sp>
        <p:nvSpPr>
          <p:cNvPr id="4" name="AutoShape 4"/>
          <p:cNvSpPr/>
          <p:nvPr/>
        </p:nvSpPr>
        <p:spPr>
          <a:xfrm>
            <a:off x="2864035" y="7985936"/>
            <a:ext cx="12559854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DO"/>
          </a:p>
        </p:txBody>
      </p:sp>
      <p:sp>
        <p:nvSpPr>
          <p:cNvPr id="5" name="AutoShape 5"/>
          <p:cNvSpPr/>
          <p:nvPr/>
        </p:nvSpPr>
        <p:spPr>
          <a:xfrm rot="6897">
            <a:off x="2864060" y="9226651"/>
            <a:ext cx="12559879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DO"/>
          </a:p>
        </p:txBody>
      </p:sp>
      <p:sp>
        <p:nvSpPr>
          <p:cNvPr id="8" name="TextBox 8"/>
          <p:cNvSpPr txBox="1"/>
          <p:nvPr/>
        </p:nvSpPr>
        <p:spPr>
          <a:xfrm>
            <a:off x="2863997" y="4412411"/>
            <a:ext cx="14045272" cy="760053"/>
          </a:xfrm>
          <a:prstGeom prst="rect">
            <a:avLst/>
          </a:prstGeom>
        </p:spPr>
        <p:txBody>
          <a:bodyPr lIns="88900" tIns="88900" rIns="88900" bIns="88900" rtlCol="0" anchor="ctr"/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s-GT" sz="4000" dirty="0">
                <a:solidFill>
                  <a:srgbClr val="FDFBFB"/>
                </a:solidFill>
              </a:rPr>
              <a:t>Él se le apareció de nuevo a Jacob y le bendijo. V.9.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64341" y="6937463"/>
            <a:ext cx="14044928" cy="802156"/>
          </a:xfrm>
          <a:prstGeom prst="rect">
            <a:avLst/>
          </a:prstGeom>
        </p:spPr>
        <p:txBody>
          <a:bodyPr lIns="88900" tIns="88900" rIns="88900" bIns="88900" rtlCol="0" anchor="ctr"/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s-GT" sz="4000" dirty="0">
                <a:solidFill>
                  <a:srgbClr val="FDFBFB"/>
                </a:solidFill>
              </a:rPr>
              <a:t>Él le recuerda a Jacob que es el Dios Omnipotente. V.10.</a:t>
            </a:r>
            <a:r>
              <a:rPr lang="es-GT" sz="4000" u="none" dirty="0">
                <a:solidFill>
                  <a:srgbClr val="FDFBFB"/>
                </a:solidFill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63996" y="8138335"/>
            <a:ext cx="14045273" cy="932997"/>
          </a:xfrm>
          <a:prstGeom prst="rect">
            <a:avLst/>
          </a:prstGeom>
        </p:spPr>
        <p:txBody>
          <a:bodyPr lIns="88900" tIns="88900" rIns="88900" bIns="88900" rtlCol="0" anchor="ctr"/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s-GT" sz="4000" dirty="0">
                <a:solidFill>
                  <a:srgbClr val="FDFBFB"/>
                </a:solidFill>
              </a:rPr>
              <a:t>El reafirma que su descendencia heredará la tierra. V.11-13.      </a:t>
            </a:r>
            <a:r>
              <a:rPr lang="es-GT" sz="3600" dirty="0">
                <a:solidFill>
                  <a:srgbClr val="FDFBFB"/>
                </a:solidFill>
              </a:rPr>
              <a:t>Véase Gálatas 3:6-9; Romanos 9:8. “judíos y gentiles incluidos”.</a:t>
            </a:r>
            <a:r>
              <a:rPr lang="es-GT" sz="3600" u="none" dirty="0">
                <a:solidFill>
                  <a:srgbClr val="FDFBFB"/>
                </a:solidFill>
              </a:rPr>
              <a:t> </a:t>
            </a:r>
            <a:endParaRPr lang="es-GT" sz="3200" u="none" dirty="0">
              <a:solidFill>
                <a:srgbClr val="FDFBFB"/>
              </a:solidFill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864016" y="4162090"/>
            <a:ext cx="12559854" cy="25199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DO"/>
          </a:p>
        </p:txBody>
      </p:sp>
      <p:sp>
        <p:nvSpPr>
          <p:cNvPr id="26" name="TextBox 26"/>
          <p:cNvSpPr txBox="1"/>
          <p:nvPr/>
        </p:nvSpPr>
        <p:spPr>
          <a:xfrm>
            <a:off x="2864111" y="2866210"/>
            <a:ext cx="14045159" cy="1154832"/>
          </a:xfrm>
          <a:prstGeom prst="rect">
            <a:avLst/>
          </a:prstGeom>
        </p:spPr>
        <p:txBody>
          <a:bodyPr lIns="88900" tIns="88900" rIns="88900" bIns="88900" rtlCol="0" anchor="ctr"/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s-GT" sz="4000" dirty="0">
                <a:solidFill>
                  <a:srgbClr val="FDFBFB"/>
                </a:solidFill>
              </a:rPr>
              <a:t>El reafirmó su pacto con Jacob, cuando muere Débora la niñera de Rebeca. V.8.</a:t>
            </a:r>
          </a:p>
        </p:txBody>
      </p:sp>
      <p:sp>
        <p:nvSpPr>
          <p:cNvPr id="27" name="AutoShape 27"/>
          <p:cNvSpPr/>
          <p:nvPr/>
        </p:nvSpPr>
        <p:spPr>
          <a:xfrm flipV="1">
            <a:off x="2864016" y="5418781"/>
            <a:ext cx="12559854" cy="25199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DO"/>
          </a:p>
        </p:txBody>
      </p:sp>
      <p:sp>
        <p:nvSpPr>
          <p:cNvPr id="30" name="TextBox 30"/>
          <p:cNvSpPr txBox="1"/>
          <p:nvPr/>
        </p:nvSpPr>
        <p:spPr>
          <a:xfrm>
            <a:off x="2864341" y="5671246"/>
            <a:ext cx="14044928" cy="776735"/>
          </a:xfrm>
          <a:prstGeom prst="rect">
            <a:avLst/>
          </a:prstGeom>
        </p:spPr>
        <p:txBody>
          <a:bodyPr lIns="88900" tIns="88900" rIns="88900" bIns="88900" rtlCol="0" anchor="ctr"/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s-GT" sz="3600" dirty="0">
                <a:solidFill>
                  <a:srgbClr val="FDFBFB"/>
                </a:solidFill>
              </a:rPr>
              <a:t>El reafirmó su cambio de nombre. V.10.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28700" y="1047750"/>
            <a:ext cx="81153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5795"/>
              </a:lnSpc>
              <a:spcBef>
                <a:spcPct val="0"/>
              </a:spcBef>
              <a:defRPr sz="4800" spc="411">
                <a:latin typeface="Britannic Bold" pitchFamily="34" charset="0"/>
              </a:defRPr>
            </a:lvl1pPr>
          </a:lstStyle>
          <a:p>
            <a:r>
              <a:rPr lang="es-GT" dirty="0"/>
              <a:t>Dios basa sus promesas en su bondad soberana.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01085" y="3068074"/>
            <a:ext cx="979531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6047"/>
              </a:lnSpc>
              <a:spcBef>
                <a:spcPct val="0"/>
              </a:spcBef>
              <a:defRPr sz="4381" spc="429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sz="4400" b="1" dirty="0"/>
              <a:t>01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33079" y="4415501"/>
            <a:ext cx="979531" cy="715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6047"/>
              </a:lnSpc>
              <a:spcBef>
                <a:spcPct val="0"/>
              </a:spcBef>
              <a:defRPr sz="4400" b="1" spc="429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02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33079" y="5676824"/>
            <a:ext cx="979531" cy="715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6047"/>
              </a:lnSpc>
              <a:spcBef>
                <a:spcPct val="0"/>
              </a:spcBef>
              <a:defRPr sz="4400" b="1" spc="429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03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29657" y="6943039"/>
            <a:ext cx="979531" cy="715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6047"/>
              </a:lnSpc>
              <a:spcBef>
                <a:spcPct val="0"/>
              </a:spcBef>
              <a:defRPr sz="4400" b="1" spc="429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04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29657" y="8208968"/>
            <a:ext cx="979531" cy="715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6047"/>
              </a:lnSpc>
              <a:spcBef>
                <a:spcPct val="0"/>
              </a:spcBef>
              <a:defRPr sz="4400" b="1" spc="429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26" grpId="0"/>
      <p:bldP spid="30" grpId="0"/>
      <p:bldP spid="35" grpId="0"/>
      <p:bldP spid="39" grpId="0"/>
      <p:bldP spid="43" grpId="0"/>
      <p:bldP spid="47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280130" y="7920635"/>
            <a:ext cx="15629139" cy="932841"/>
            <a:chOff x="1280130" y="7920635"/>
            <a:chExt cx="15629139" cy="932841"/>
          </a:xfrm>
        </p:grpSpPr>
        <p:sp>
          <p:nvSpPr>
            <p:cNvPr id="6" name="Freeform 6"/>
            <p:cNvSpPr/>
            <p:nvPr/>
          </p:nvSpPr>
          <p:spPr>
            <a:xfrm>
              <a:off x="2863997" y="7985976"/>
              <a:ext cx="14045272" cy="802157"/>
            </a:xfrm>
            <a:custGeom>
              <a:avLst/>
              <a:gdLst/>
              <a:ahLst/>
              <a:cxnLst/>
              <a:rect l="l" t="t" r="r" b="b"/>
              <a:pathLst>
                <a:path w="3851182" h="219950">
                  <a:moveTo>
                    <a:pt x="0" y="0"/>
                  </a:moveTo>
                  <a:lnTo>
                    <a:pt x="3851182" y="0"/>
                  </a:lnTo>
                  <a:lnTo>
                    <a:pt x="3851182" y="219950"/>
                  </a:lnTo>
                  <a:lnTo>
                    <a:pt x="0" y="219950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miter/>
            </a:ln>
          </p:spPr>
          <p:txBody>
            <a:bodyPr/>
            <a:lstStyle/>
            <a:p>
              <a:endParaRPr lang="es-DO"/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1280130" y="7920635"/>
              <a:ext cx="1085430" cy="932841"/>
              <a:chOff x="0" y="0"/>
              <a:chExt cx="285874" cy="24568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285874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285874" h="245686">
                    <a:moveTo>
                      <a:pt x="122843" y="0"/>
                    </a:moveTo>
                    <a:lnTo>
                      <a:pt x="163031" y="0"/>
                    </a:lnTo>
                    <a:cubicBezTo>
                      <a:pt x="230876" y="0"/>
                      <a:pt x="285874" y="54999"/>
                      <a:pt x="285874" y="122843"/>
                    </a:cubicBezTo>
                    <a:lnTo>
                      <a:pt x="285874" y="122843"/>
                    </a:lnTo>
                    <a:cubicBezTo>
                      <a:pt x="285874" y="190688"/>
                      <a:pt x="230876" y="245686"/>
                      <a:pt x="163031" y="245686"/>
                    </a:cubicBezTo>
                    <a:lnTo>
                      <a:pt x="122843" y="245686"/>
                    </a:lnTo>
                    <a:cubicBezTo>
                      <a:pt x="54999" y="245686"/>
                      <a:pt x="0" y="190688"/>
                      <a:pt x="0" y="122843"/>
                    </a:cubicBezTo>
                    <a:lnTo>
                      <a:pt x="0" y="122843"/>
                    </a:lnTo>
                    <a:cubicBezTo>
                      <a:pt x="0" y="54999"/>
                      <a:pt x="54999" y="0"/>
                      <a:pt x="122843" y="0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  <p:txBody>
              <a:bodyPr/>
              <a:lstStyle/>
              <a:p>
                <a:endParaRPr lang="es-DO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333079" y="7989170"/>
              <a:ext cx="979531" cy="715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lvl="0" indent="0" algn="ctr">
                <a:lnSpc>
                  <a:spcPts val="6047"/>
                </a:lnSpc>
                <a:spcBef>
                  <a:spcPct val="0"/>
                </a:spcBef>
                <a:defRPr sz="4381" b="1" spc="429">
                  <a:solidFill>
                    <a:schemeClr val="bg1"/>
                  </a:solidFill>
                  <a:latin typeface="Bookman Old Style" panose="02050604050505020204" pitchFamily="18" charset="0"/>
                </a:defRPr>
              </a:lvl1pPr>
            </a:lstStyle>
            <a:p>
              <a:r>
                <a:rPr lang="en-US" dirty="0"/>
                <a:t>03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280130" y="5495034"/>
            <a:ext cx="15628910" cy="1440332"/>
            <a:chOff x="1280130" y="5495034"/>
            <a:chExt cx="15628910" cy="1440332"/>
          </a:xfrm>
        </p:grpSpPr>
        <p:sp>
          <p:nvSpPr>
            <p:cNvPr id="21" name="Freeform 21"/>
            <p:cNvSpPr/>
            <p:nvPr/>
          </p:nvSpPr>
          <p:spPr>
            <a:xfrm>
              <a:off x="2863997" y="5495034"/>
              <a:ext cx="14045043" cy="1440332"/>
            </a:xfrm>
            <a:custGeom>
              <a:avLst/>
              <a:gdLst/>
              <a:ahLst/>
              <a:cxnLst/>
              <a:rect l="l" t="t" r="r" b="b"/>
              <a:pathLst>
                <a:path w="3851120" h="394936">
                  <a:moveTo>
                    <a:pt x="0" y="0"/>
                  </a:moveTo>
                  <a:lnTo>
                    <a:pt x="3851120" y="0"/>
                  </a:lnTo>
                  <a:lnTo>
                    <a:pt x="3851120" y="394936"/>
                  </a:lnTo>
                  <a:lnTo>
                    <a:pt x="0" y="394936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miter/>
            </a:ln>
          </p:spPr>
          <p:txBody>
            <a:bodyPr/>
            <a:lstStyle/>
            <a:p>
              <a:endParaRPr lang="es-DO"/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1280130" y="5722776"/>
              <a:ext cx="1085430" cy="932841"/>
              <a:chOff x="0" y="0"/>
              <a:chExt cx="285874" cy="245686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85874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285874" h="245686">
                    <a:moveTo>
                      <a:pt x="122843" y="0"/>
                    </a:moveTo>
                    <a:lnTo>
                      <a:pt x="163031" y="0"/>
                    </a:lnTo>
                    <a:cubicBezTo>
                      <a:pt x="230876" y="0"/>
                      <a:pt x="285874" y="54999"/>
                      <a:pt x="285874" y="122843"/>
                    </a:cubicBezTo>
                    <a:lnTo>
                      <a:pt x="285874" y="122843"/>
                    </a:lnTo>
                    <a:cubicBezTo>
                      <a:pt x="285874" y="190688"/>
                      <a:pt x="230876" y="245686"/>
                      <a:pt x="163031" y="245686"/>
                    </a:cubicBezTo>
                    <a:lnTo>
                      <a:pt x="122843" y="245686"/>
                    </a:lnTo>
                    <a:cubicBezTo>
                      <a:pt x="54999" y="245686"/>
                      <a:pt x="0" y="190688"/>
                      <a:pt x="0" y="122843"/>
                    </a:cubicBezTo>
                    <a:lnTo>
                      <a:pt x="0" y="122843"/>
                    </a:lnTo>
                    <a:cubicBezTo>
                      <a:pt x="0" y="54999"/>
                      <a:pt x="54999" y="0"/>
                      <a:pt x="122843" y="0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s-DO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333079" y="5831437"/>
              <a:ext cx="979531" cy="715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lvl="0" indent="0" algn="ctr">
                <a:lnSpc>
                  <a:spcPts val="6047"/>
                </a:lnSpc>
                <a:spcBef>
                  <a:spcPct val="0"/>
                </a:spcBef>
                <a:defRPr sz="4381" b="1" spc="429">
                  <a:solidFill>
                    <a:schemeClr val="bg1"/>
                  </a:solidFill>
                  <a:latin typeface="Bookman Old Style" panose="02050604050505020204" pitchFamily="18" charset="0"/>
                </a:defRPr>
              </a:lvl1pPr>
            </a:lstStyle>
            <a:p>
              <a:r>
                <a:rPr lang="en-US" dirty="0"/>
                <a:t>02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280130" y="2971263"/>
            <a:ext cx="15628909" cy="1440332"/>
            <a:chOff x="1280130" y="2971263"/>
            <a:chExt cx="15628909" cy="1440332"/>
          </a:xfrm>
        </p:grpSpPr>
        <p:sp>
          <p:nvSpPr>
            <p:cNvPr id="18" name="Freeform 18"/>
            <p:cNvSpPr/>
            <p:nvPr/>
          </p:nvSpPr>
          <p:spPr>
            <a:xfrm>
              <a:off x="2863767" y="2971263"/>
              <a:ext cx="14045272" cy="1440332"/>
            </a:xfrm>
            <a:custGeom>
              <a:avLst/>
              <a:gdLst/>
              <a:ahLst/>
              <a:cxnLst/>
              <a:rect l="l" t="t" r="r" b="b"/>
              <a:pathLst>
                <a:path w="3851182" h="394936">
                  <a:moveTo>
                    <a:pt x="0" y="0"/>
                  </a:moveTo>
                  <a:lnTo>
                    <a:pt x="3851182" y="0"/>
                  </a:lnTo>
                  <a:lnTo>
                    <a:pt x="3851182" y="394936"/>
                  </a:lnTo>
                  <a:lnTo>
                    <a:pt x="0" y="394936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miter/>
            </a:ln>
          </p:spPr>
          <p:txBody>
            <a:bodyPr/>
            <a:lstStyle/>
            <a:p>
              <a:endParaRPr lang="es-DO"/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1280130" y="3225008"/>
              <a:ext cx="1085430" cy="932841"/>
              <a:chOff x="0" y="0"/>
              <a:chExt cx="285874" cy="24568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85874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285874" h="245686">
                    <a:moveTo>
                      <a:pt x="122843" y="0"/>
                    </a:moveTo>
                    <a:lnTo>
                      <a:pt x="163031" y="0"/>
                    </a:lnTo>
                    <a:cubicBezTo>
                      <a:pt x="230876" y="0"/>
                      <a:pt x="285874" y="54999"/>
                      <a:pt x="285874" y="122843"/>
                    </a:cubicBezTo>
                    <a:lnTo>
                      <a:pt x="285874" y="122843"/>
                    </a:lnTo>
                    <a:cubicBezTo>
                      <a:pt x="285874" y="190688"/>
                      <a:pt x="230876" y="245686"/>
                      <a:pt x="163031" y="245686"/>
                    </a:cubicBezTo>
                    <a:lnTo>
                      <a:pt x="122843" y="245686"/>
                    </a:lnTo>
                    <a:cubicBezTo>
                      <a:pt x="54999" y="245686"/>
                      <a:pt x="0" y="190688"/>
                      <a:pt x="0" y="122843"/>
                    </a:cubicBezTo>
                    <a:lnTo>
                      <a:pt x="0" y="122843"/>
                    </a:lnTo>
                    <a:cubicBezTo>
                      <a:pt x="0" y="54999"/>
                      <a:pt x="54999" y="0"/>
                      <a:pt x="122843" y="0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  <p:txBody>
              <a:bodyPr/>
              <a:lstStyle/>
              <a:p>
                <a:endParaRPr lang="es-DO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333079" y="3294685"/>
              <a:ext cx="979531" cy="715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lvl="0" indent="0" algn="ctr">
                <a:lnSpc>
                  <a:spcPts val="6047"/>
                </a:lnSpc>
                <a:spcBef>
                  <a:spcPct val="0"/>
                </a:spcBef>
                <a:defRPr sz="4381" spc="429">
                  <a:solidFill>
                    <a:schemeClr val="bg1"/>
                  </a:solidFill>
                  <a:latin typeface="Bookman Old Style" panose="02050604050505020204" pitchFamily="18" charset="0"/>
                </a:defRPr>
              </a:lvl1pPr>
            </a:lstStyle>
            <a:p>
              <a:r>
                <a:rPr lang="en-US" b="1" dirty="0"/>
                <a:t>01</a:t>
              </a:r>
            </a:p>
          </p:txBody>
        </p:sp>
      </p:grpSp>
      <p:sp>
        <p:nvSpPr>
          <p:cNvPr id="3" name="AutoShape 3"/>
          <p:cNvSpPr/>
          <p:nvPr/>
        </p:nvSpPr>
        <p:spPr>
          <a:xfrm>
            <a:off x="2863767" y="7527680"/>
            <a:ext cx="12559854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DO"/>
          </a:p>
        </p:txBody>
      </p:sp>
      <p:sp>
        <p:nvSpPr>
          <p:cNvPr id="4" name="AutoShape 4"/>
          <p:cNvSpPr/>
          <p:nvPr/>
        </p:nvSpPr>
        <p:spPr>
          <a:xfrm rot="6897">
            <a:off x="2864060" y="9226651"/>
            <a:ext cx="12559879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DO"/>
          </a:p>
        </p:txBody>
      </p:sp>
      <p:sp>
        <p:nvSpPr>
          <p:cNvPr id="7" name="TextBox 7"/>
          <p:cNvSpPr txBox="1"/>
          <p:nvPr/>
        </p:nvSpPr>
        <p:spPr>
          <a:xfrm>
            <a:off x="2864227" y="7985976"/>
            <a:ext cx="14045042" cy="802157"/>
          </a:xfrm>
          <a:prstGeom prst="rect">
            <a:avLst/>
          </a:prstGeom>
        </p:spPr>
        <p:txBody>
          <a:bodyPr lIns="88900" tIns="88900" rIns="88900" bIns="88900" rtlCol="0" anchor="ctr"/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s-GT" sz="4000" dirty="0">
                <a:solidFill>
                  <a:srgbClr val="FDFBFB"/>
                </a:solidFill>
              </a:rPr>
              <a:t>El llamó el lugar Beth-el o “Casa de Dios”.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2863748" y="4919153"/>
            <a:ext cx="12559854" cy="25199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DO"/>
          </a:p>
        </p:txBody>
      </p:sp>
      <p:sp>
        <p:nvSpPr>
          <p:cNvPr id="19" name="TextBox 19"/>
          <p:cNvSpPr txBox="1"/>
          <p:nvPr/>
        </p:nvSpPr>
        <p:spPr>
          <a:xfrm>
            <a:off x="2863767" y="2971263"/>
            <a:ext cx="13976435" cy="1440332"/>
          </a:xfrm>
          <a:prstGeom prst="rect">
            <a:avLst/>
          </a:prstGeom>
        </p:spPr>
        <p:txBody>
          <a:bodyPr lIns="88900" tIns="88900" rIns="88900" bIns="88900" rtlCol="0" anchor="ctr"/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s-GT" sz="4000" dirty="0">
                <a:solidFill>
                  <a:srgbClr val="FDFBFB"/>
                </a:solidFill>
              </a:rPr>
              <a:t>Erige un monumento conmemorativo de piedra.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863997" y="5495034"/>
            <a:ext cx="14045042" cy="1440332"/>
          </a:xfrm>
          <a:prstGeom prst="rect">
            <a:avLst/>
          </a:prstGeom>
        </p:spPr>
        <p:txBody>
          <a:bodyPr lIns="88900" tIns="88900" rIns="88900" bIns="88900" rtlCol="0" anchor="ctr"/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s-GT" sz="4000" dirty="0">
                <a:solidFill>
                  <a:srgbClr val="FDFBFB"/>
                </a:solidFill>
              </a:rPr>
              <a:t>El derramó vino sobre él y lo ungió con aceite de olivas como ofrenda a Dios.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1047750"/>
            <a:ext cx="102489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5795"/>
              </a:lnSpc>
              <a:spcBef>
                <a:spcPct val="0"/>
              </a:spcBef>
              <a:defRPr sz="4800" spc="411">
                <a:latin typeface="Britannic Bold" pitchFamily="34" charset="0"/>
              </a:defRPr>
            </a:lvl1pPr>
          </a:lstStyle>
          <a:p>
            <a:r>
              <a:rPr lang="es-GT" dirty="0"/>
              <a:t>B. Jacob ante las promesas de Dios hace lo siguiente V.14-15: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3620084" y="4668316"/>
            <a:ext cx="1085430" cy="932841"/>
            <a:chOff x="0" y="0"/>
            <a:chExt cx="285874" cy="2456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5874" cy="245686"/>
            </a:xfrm>
            <a:custGeom>
              <a:avLst/>
              <a:gdLst/>
              <a:ahLst/>
              <a:cxnLst/>
              <a:rect l="l" t="t" r="r" b="b"/>
              <a:pathLst>
                <a:path w="285874" h="245686">
                  <a:moveTo>
                    <a:pt x="122843" y="0"/>
                  </a:moveTo>
                  <a:lnTo>
                    <a:pt x="163031" y="0"/>
                  </a:lnTo>
                  <a:cubicBezTo>
                    <a:pt x="230876" y="0"/>
                    <a:pt x="285874" y="54999"/>
                    <a:pt x="285874" y="122843"/>
                  </a:cubicBezTo>
                  <a:lnTo>
                    <a:pt x="285874" y="122843"/>
                  </a:lnTo>
                  <a:cubicBezTo>
                    <a:pt x="285874" y="190688"/>
                    <a:pt x="230876" y="245686"/>
                    <a:pt x="163031" y="245686"/>
                  </a:cubicBezTo>
                  <a:lnTo>
                    <a:pt x="122843" y="245686"/>
                  </a:lnTo>
                  <a:cubicBezTo>
                    <a:pt x="54999" y="245686"/>
                    <a:pt x="0" y="190688"/>
                    <a:pt x="0" y="122843"/>
                  </a:cubicBezTo>
                  <a:lnTo>
                    <a:pt x="0" y="122843"/>
                  </a:lnTo>
                  <a:cubicBezTo>
                    <a:pt x="0" y="54999"/>
                    <a:pt x="54999" y="0"/>
                    <a:pt x="122843" y="0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582486" y="4724650"/>
            <a:ext cx="1085430" cy="932841"/>
            <a:chOff x="0" y="0"/>
            <a:chExt cx="285874" cy="24568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5874" cy="245686"/>
            </a:xfrm>
            <a:custGeom>
              <a:avLst/>
              <a:gdLst/>
              <a:ahLst/>
              <a:cxnLst/>
              <a:rect l="l" t="t" r="r" b="b"/>
              <a:pathLst>
                <a:path w="285874" h="245686">
                  <a:moveTo>
                    <a:pt x="122843" y="0"/>
                  </a:moveTo>
                  <a:lnTo>
                    <a:pt x="163031" y="0"/>
                  </a:lnTo>
                  <a:cubicBezTo>
                    <a:pt x="230876" y="0"/>
                    <a:pt x="285874" y="54999"/>
                    <a:pt x="285874" y="122843"/>
                  </a:cubicBezTo>
                  <a:lnTo>
                    <a:pt x="285874" y="122843"/>
                  </a:lnTo>
                  <a:cubicBezTo>
                    <a:pt x="285874" y="190688"/>
                    <a:pt x="230876" y="245686"/>
                    <a:pt x="163031" y="245686"/>
                  </a:cubicBezTo>
                  <a:lnTo>
                    <a:pt x="122843" y="245686"/>
                  </a:lnTo>
                  <a:cubicBezTo>
                    <a:pt x="54999" y="245686"/>
                    <a:pt x="0" y="190688"/>
                    <a:pt x="0" y="122843"/>
                  </a:cubicBezTo>
                  <a:lnTo>
                    <a:pt x="0" y="122843"/>
                  </a:lnTo>
                  <a:cubicBezTo>
                    <a:pt x="0" y="54999"/>
                    <a:pt x="54999" y="0"/>
                    <a:pt x="122843" y="0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5181600" y="2247900"/>
            <a:ext cx="7924800" cy="5773675"/>
          </a:xfrm>
          <a:custGeom>
            <a:avLst/>
            <a:gdLst/>
            <a:ahLst/>
            <a:cxnLst/>
            <a:rect l="l" t="t" r="r" b="b"/>
            <a:pathLst>
              <a:path w="1764145" h="1081799">
                <a:moveTo>
                  <a:pt x="18854" y="0"/>
                </a:moveTo>
                <a:lnTo>
                  <a:pt x="1745291" y="0"/>
                </a:lnTo>
                <a:cubicBezTo>
                  <a:pt x="1750291" y="0"/>
                  <a:pt x="1755087" y="1986"/>
                  <a:pt x="1758623" y="5522"/>
                </a:cubicBezTo>
                <a:cubicBezTo>
                  <a:pt x="1762159" y="9058"/>
                  <a:pt x="1764145" y="13854"/>
                  <a:pt x="1764145" y="18854"/>
                </a:cubicBezTo>
                <a:lnTo>
                  <a:pt x="1764145" y="1062944"/>
                </a:lnTo>
                <a:cubicBezTo>
                  <a:pt x="1764145" y="1073357"/>
                  <a:pt x="1755704" y="1081799"/>
                  <a:pt x="1745291" y="1081799"/>
                </a:cubicBezTo>
                <a:lnTo>
                  <a:pt x="18854" y="1081799"/>
                </a:lnTo>
                <a:cubicBezTo>
                  <a:pt x="8441" y="1081799"/>
                  <a:pt x="0" y="1073357"/>
                  <a:pt x="0" y="1062944"/>
                </a:cubicBezTo>
                <a:lnTo>
                  <a:pt x="0" y="18854"/>
                </a:lnTo>
                <a:cubicBezTo>
                  <a:pt x="0" y="8441"/>
                  <a:pt x="8441" y="0"/>
                  <a:pt x="18854" y="0"/>
                </a:cubicBezTo>
                <a:close/>
              </a:path>
            </a:pathLst>
          </a:custGeom>
          <a:solidFill>
            <a:srgbClr val="1C5739"/>
          </a:solidFill>
        </p:spPr>
        <p:txBody>
          <a:bodyPr/>
          <a:lstStyle/>
          <a:p>
            <a:endParaRPr lang="es-DO"/>
          </a:p>
        </p:txBody>
      </p:sp>
      <p:sp>
        <p:nvSpPr>
          <p:cNvPr id="19" name="TextBox 19"/>
          <p:cNvSpPr txBox="1"/>
          <p:nvPr/>
        </p:nvSpPr>
        <p:spPr>
          <a:xfrm>
            <a:off x="5448464" y="2618957"/>
            <a:ext cx="7391072" cy="5144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5795"/>
              </a:lnSpc>
              <a:spcBef>
                <a:spcPct val="0"/>
              </a:spcBef>
              <a:defRPr sz="4200" spc="411">
                <a:latin typeface="Britannic Bold" pitchFamily="34" charset="0"/>
              </a:defRPr>
            </a:lvl1pPr>
          </a:lstStyle>
          <a:p>
            <a:r>
              <a:rPr lang="es-GT" dirty="0">
                <a:solidFill>
                  <a:schemeClr val="bg1"/>
                </a:solidFill>
              </a:rPr>
              <a:t>C. Una práctica en la vida cristiana es: recordar todo lo bueno que Dios ha hecho por cada uno de nosotros, hay que ser agradecido y no sea olvidadizo.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690979" y="723900"/>
            <a:ext cx="10713642" cy="191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28"/>
              </a:lnSpc>
            </a:pPr>
            <a:r>
              <a:rPr lang="en-US" sz="5400" b="1" spc="773" dirty="0">
                <a:solidFill>
                  <a:srgbClr val="FFFFFF"/>
                </a:solidFill>
                <a:latin typeface="Baskerville Old Face" pitchFamily="18" charset="0"/>
              </a:rPr>
              <a:t>DISCIPULADO Y MINISTERIO EN ACCIÓN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3000" y="3197352"/>
            <a:ext cx="15925800" cy="5642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 algn="just">
              <a:lnSpc>
                <a:spcPts val="4416"/>
              </a:lnSpc>
              <a:buFont typeface="Arial"/>
              <a:buChar char="•"/>
            </a:pPr>
            <a:r>
              <a:rPr lang="es-GT" sz="4400" spc="313" dirty="0">
                <a:solidFill>
                  <a:srgbClr val="231F20"/>
                </a:solidFill>
                <a:latin typeface="+mj-lt"/>
              </a:rPr>
              <a:t>Cuando las promesas de Dios parecen lejanas, es posible que tengamos dificultad para creer que sucederán.</a:t>
            </a:r>
          </a:p>
          <a:p>
            <a:pPr marL="690881" lvl="1" indent="-345440" algn="just">
              <a:lnSpc>
                <a:spcPts val="4416"/>
              </a:lnSpc>
              <a:buFont typeface="Arial"/>
              <a:buChar char="•"/>
            </a:pPr>
            <a:r>
              <a:rPr lang="es-GT" sz="4400" spc="313" dirty="0">
                <a:solidFill>
                  <a:srgbClr val="231F20"/>
                </a:solidFill>
                <a:latin typeface="+mj-lt"/>
              </a:rPr>
              <a:t>Pero podemos estar seguros de que Dios nos guiará y nos bendecirá de acuerdo a sus promesas infalibles.</a:t>
            </a:r>
          </a:p>
          <a:p>
            <a:pPr marL="690881" lvl="1" indent="-345440" algn="just">
              <a:lnSpc>
                <a:spcPts val="4416"/>
              </a:lnSpc>
              <a:buFont typeface="Arial"/>
              <a:buChar char="•"/>
            </a:pPr>
            <a:r>
              <a:rPr lang="es-GT" sz="4400" spc="313" dirty="0">
                <a:solidFill>
                  <a:srgbClr val="231F20"/>
                </a:solidFill>
                <a:latin typeface="+mj-lt"/>
              </a:rPr>
              <a:t>Ore y estudie la palabra para alcanzar a personas que luchan con su pasado.</a:t>
            </a:r>
          </a:p>
          <a:p>
            <a:pPr marL="690881" lvl="1" indent="-345440" algn="just">
              <a:lnSpc>
                <a:spcPts val="4416"/>
              </a:lnSpc>
              <a:buFont typeface="Arial"/>
              <a:buChar char="•"/>
            </a:pPr>
            <a:r>
              <a:rPr lang="es-GT" sz="4400" spc="313" dirty="0">
                <a:solidFill>
                  <a:srgbClr val="231F20"/>
                </a:solidFill>
                <a:latin typeface="+mj-lt"/>
              </a:rPr>
              <a:t>Cuéntele a alguien sobre un milagro que Dios haya hechos por usted.</a:t>
            </a:r>
          </a:p>
          <a:p>
            <a:pPr marL="690881" lvl="1" indent="-345440" algn="just">
              <a:lnSpc>
                <a:spcPts val="4416"/>
              </a:lnSpc>
              <a:buFont typeface="Arial"/>
              <a:buChar char="•"/>
            </a:pPr>
            <a:r>
              <a:rPr lang="es-GT" sz="4400" spc="313" dirty="0">
                <a:solidFill>
                  <a:srgbClr val="231F20"/>
                </a:solidFill>
                <a:latin typeface="+mj-lt"/>
              </a:rPr>
              <a:t>Ore por algún creyente en Cristo que esté luchando con su fe.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1391412"/>
            <a:ext cx="8961120" cy="750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445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helando la Bendición - Issu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900" y="1034143"/>
            <a:ext cx="5486400" cy="797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0"/>
          <p:cNvSpPr txBox="1"/>
          <p:nvPr/>
        </p:nvSpPr>
        <p:spPr>
          <a:xfrm>
            <a:off x="2507518" y="1409700"/>
            <a:ext cx="8300911" cy="2473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5"/>
              </a:lnSpc>
            </a:pPr>
            <a:r>
              <a:rPr lang="en-US" sz="7200" spc="705" dirty="0">
                <a:solidFill>
                  <a:srgbClr val="231F20"/>
                </a:solidFill>
                <a:latin typeface="Baskerville Old Face" pitchFamily="18" charset="0"/>
              </a:rPr>
              <a:t>DIOS BENDICE A JACOB (Israel)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43073" y="6210300"/>
            <a:ext cx="6629799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67"/>
              </a:lnSpc>
            </a:pPr>
            <a:r>
              <a:rPr lang="es-GT" sz="4800" spc="352" dirty="0">
                <a:solidFill>
                  <a:srgbClr val="231F20"/>
                </a:solidFill>
              </a:rPr>
              <a:t>“Dios pacientemente llama a los pecadores al arrepentimiento y a la sumisión”.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10107993" y="1959552"/>
            <a:ext cx="6249013" cy="6384348"/>
          </a:xfrm>
          <a:prstGeom prst="roundRect">
            <a:avLst/>
          </a:prstGeom>
          <a:solidFill>
            <a:srgbClr val="1C5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13 Rectángulo redondeado"/>
          <p:cNvSpPr/>
          <p:nvPr/>
        </p:nvSpPr>
        <p:spPr>
          <a:xfrm>
            <a:off x="2098446" y="1959552"/>
            <a:ext cx="6249013" cy="6384348"/>
          </a:xfrm>
          <a:prstGeom prst="roundRect">
            <a:avLst/>
          </a:prstGeom>
          <a:solidFill>
            <a:srgbClr val="1C5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TextBox 5"/>
          <p:cNvSpPr txBox="1"/>
          <p:nvPr/>
        </p:nvSpPr>
        <p:spPr>
          <a:xfrm>
            <a:off x="2491012" y="2465098"/>
            <a:ext cx="5463882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5"/>
              </a:lnSpc>
            </a:pPr>
            <a:r>
              <a:rPr lang="en-US" sz="5400" spc="411" dirty="0">
                <a:solidFill>
                  <a:srgbClr val="FFFFFF"/>
                </a:solidFill>
                <a:latin typeface="Baskerville Old Face" pitchFamily="18" charset="0"/>
              </a:rPr>
              <a:t>VERSÍCULO CLAVE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46366" y="2465096"/>
            <a:ext cx="5463882" cy="149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5795"/>
              </a:lnSpc>
              <a:defRPr sz="4200" spc="411">
                <a:solidFill>
                  <a:srgbClr val="FFFFFF"/>
                </a:solidFill>
                <a:latin typeface="Baskerville Old Face" pitchFamily="18" charset="0"/>
              </a:defRPr>
            </a:lvl1pPr>
          </a:lstStyle>
          <a:p>
            <a:r>
              <a:rPr lang="en-US" sz="5400" dirty="0"/>
              <a:t>LECTURA EN CLASE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88405" y="4229100"/>
            <a:ext cx="6027532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6"/>
              </a:lnSpc>
            </a:pPr>
            <a:r>
              <a:rPr lang="es-GT" sz="4000" spc="313" dirty="0">
                <a:solidFill>
                  <a:srgbClr val="FFFFFF"/>
                </a:solidFill>
              </a:rPr>
              <a:t>“Fíate de Jehová de todo tu corazón, y no te apoyes en tu propia prudencia. Reconócelo en todos tus caminos, él enderezara tus veredas”.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91192" y="4229100"/>
            <a:ext cx="5174229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6"/>
              </a:lnSpc>
            </a:pPr>
            <a:r>
              <a:rPr lang="es-GT" sz="4000" spc="313" dirty="0">
                <a:solidFill>
                  <a:srgbClr val="FFFFFF"/>
                </a:solidFill>
              </a:rPr>
              <a:t>Génesis 32:24-29; 35:1-3,7,9-15.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690980" y="850081"/>
            <a:ext cx="10713642" cy="1397819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5400" b="1" spc="773" dirty="0">
                <a:solidFill>
                  <a:srgbClr val="FFFFFF"/>
                </a:solidFill>
                <a:latin typeface="Baskerville Old Face" pitchFamily="18" charset="0"/>
              </a:rPr>
              <a:t>INTRODUCCIÓN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9200" y="3197352"/>
            <a:ext cx="15849600" cy="6174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 algn="just">
              <a:lnSpc>
                <a:spcPts val="4416"/>
              </a:lnSpc>
              <a:buFont typeface="Arial"/>
              <a:buChar char="•"/>
            </a:pPr>
            <a:r>
              <a:rPr lang="es-GT" sz="4400" spc="313" dirty="0">
                <a:solidFill>
                  <a:srgbClr val="231F20"/>
                </a:solidFill>
                <a:latin typeface="+mj-lt"/>
              </a:rPr>
              <a:t>Todos crecemos y cambiamos a través de nuestra vida. Las cosas que alguna vez pensamos que eran importantes ahora parecen triviales y viceversa.</a:t>
            </a:r>
          </a:p>
          <a:p>
            <a:pPr marL="690881" lvl="1" indent="-345440" algn="just">
              <a:lnSpc>
                <a:spcPts val="4416"/>
              </a:lnSpc>
              <a:buFont typeface="Arial"/>
              <a:buChar char="•"/>
            </a:pPr>
            <a:r>
              <a:rPr lang="es-GT" sz="4400" spc="313" dirty="0">
                <a:solidFill>
                  <a:srgbClr val="231F20"/>
                </a:solidFill>
                <a:latin typeface="+mj-lt"/>
              </a:rPr>
              <a:t>Esto también es cierto en nuestra vida espiritual a medida que somos discipulados y desarrollamos madurez de maneras que no esperábamos.</a:t>
            </a:r>
          </a:p>
          <a:p>
            <a:pPr marL="690881" lvl="1" indent="-345440" algn="just">
              <a:lnSpc>
                <a:spcPts val="4416"/>
              </a:lnSpc>
              <a:buFont typeface="Arial"/>
              <a:buChar char="•"/>
            </a:pPr>
            <a:r>
              <a:rPr lang="es-GT" sz="4400" spc="313" dirty="0">
                <a:solidFill>
                  <a:srgbClr val="231F20"/>
                </a:solidFill>
                <a:latin typeface="+mj-lt"/>
              </a:rPr>
              <a:t>Esta lección analiza la última parte de la vida de Jacob, particularmente su decisión de dejar a un lado los errores del pasado y humillarse ante el Señor.</a:t>
            </a:r>
          </a:p>
          <a:p>
            <a:pPr marL="690881" lvl="1" indent="-345440" algn="just">
              <a:lnSpc>
                <a:spcPts val="4416"/>
              </a:lnSpc>
              <a:buFont typeface="Arial"/>
              <a:buChar char="•"/>
            </a:pPr>
            <a:r>
              <a:rPr lang="es-GT" sz="4400" spc="313" dirty="0">
                <a:solidFill>
                  <a:srgbClr val="231F20"/>
                </a:solidFill>
                <a:latin typeface="+mj-lt"/>
              </a:rPr>
              <a:t>En su historia vemos la gracia restauradora de Dios y se nos recuerda que sus promesas perduran.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on tex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49" y="2756610"/>
            <a:ext cx="9322085" cy="59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1445721" y="1596132"/>
            <a:ext cx="5665891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62"/>
              </a:lnSpc>
              <a:spcBef>
                <a:spcPct val="0"/>
              </a:spcBef>
            </a:pPr>
            <a:r>
              <a:rPr lang="en-US" sz="6000" b="1" spc="207" dirty="0">
                <a:solidFill>
                  <a:srgbClr val="040506"/>
                </a:solidFill>
                <a:latin typeface="Yu Gothic UI Semibold" pitchFamily="34" charset="-128"/>
                <a:ea typeface="Yu Gothic UI Semibold" pitchFamily="34" charset="-128"/>
              </a:rPr>
              <a:t>JACOB LUCHA CON DIOS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45721" y="4813173"/>
            <a:ext cx="5665891" cy="616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67"/>
              </a:lnSpc>
              <a:spcBef>
                <a:spcPct val="0"/>
              </a:spcBef>
            </a:pPr>
            <a:r>
              <a:rPr lang="es-GT" sz="4000" spc="352" dirty="0">
                <a:solidFill>
                  <a:srgbClr val="231F20"/>
                </a:solidFill>
                <a:latin typeface="+mj-lt"/>
              </a:rPr>
              <a:t>Génesis 32:21-32.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45715" y="7687497"/>
            <a:ext cx="3465904" cy="70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95"/>
              </a:lnSpc>
              <a:spcBef>
                <a:spcPct val="0"/>
              </a:spcBef>
            </a:pPr>
            <a:r>
              <a:rPr lang="en-US" sz="4400" spc="411" dirty="0">
                <a:solidFill>
                  <a:srgbClr val="397D5A"/>
                </a:solidFill>
                <a:latin typeface="Rockwell Extra Bold" panose="02060903040505020403" pitchFamily="18" charset="0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5811005" y="1342850"/>
            <a:ext cx="11076958" cy="1910409"/>
            <a:chOff x="5811005" y="1342850"/>
            <a:chExt cx="11076958" cy="1910409"/>
          </a:xfrm>
        </p:grpSpPr>
        <p:grpSp>
          <p:nvGrpSpPr>
            <p:cNvPr id="12" name="Group 12"/>
            <p:cNvGrpSpPr/>
            <p:nvPr/>
          </p:nvGrpSpPr>
          <p:grpSpPr>
            <a:xfrm>
              <a:off x="6295843" y="1519911"/>
              <a:ext cx="10592120" cy="1537801"/>
              <a:chOff x="0" y="0"/>
              <a:chExt cx="13201499" cy="191664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3258411" cy="1963166"/>
              </a:xfrm>
              <a:custGeom>
                <a:avLst/>
                <a:gdLst/>
                <a:ahLst/>
                <a:cxnLst/>
                <a:rect l="l" t="t" r="r" b="b"/>
                <a:pathLst>
                  <a:path w="13258411" h="1963166">
                    <a:moveTo>
                      <a:pt x="11573645" y="0"/>
                    </a:moveTo>
                    <a:lnTo>
                      <a:pt x="0" y="0"/>
                    </a:lnTo>
                    <a:lnTo>
                      <a:pt x="1499879" y="837565"/>
                    </a:lnTo>
                    <a:cubicBezTo>
                      <a:pt x="1570587" y="877062"/>
                      <a:pt x="1606964" y="929386"/>
                      <a:pt x="1606964" y="981583"/>
                    </a:cubicBezTo>
                    <a:cubicBezTo>
                      <a:pt x="1606964" y="1033780"/>
                      <a:pt x="1571724" y="1085596"/>
                      <a:pt x="1499879" y="1125601"/>
                    </a:cubicBezTo>
                    <a:lnTo>
                      <a:pt x="1137" y="1963166"/>
                    </a:lnTo>
                    <a:lnTo>
                      <a:pt x="11572735" y="1963166"/>
                    </a:lnTo>
                    <a:lnTo>
                      <a:pt x="13258411" y="981583"/>
                    </a:lnTo>
                    <a:lnTo>
                      <a:pt x="11573645" y="0"/>
                    </a:lnTo>
                    <a:close/>
                  </a:path>
                </a:pathLst>
              </a:custGeom>
              <a:solidFill>
                <a:srgbClr val="1C5739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  <p:grpSp>
          <p:nvGrpSpPr>
            <p:cNvPr id="2" name="Grupo 1"/>
            <p:cNvGrpSpPr/>
            <p:nvPr/>
          </p:nvGrpSpPr>
          <p:grpSpPr>
            <a:xfrm>
              <a:off x="5811005" y="1342850"/>
              <a:ext cx="1164616" cy="1910409"/>
              <a:chOff x="5811005" y="1342850"/>
              <a:chExt cx="1164616" cy="1910409"/>
            </a:xfrm>
          </p:grpSpPr>
          <p:grpSp>
            <p:nvGrpSpPr>
              <p:cNvPr id="10" name="Group 10"/>
              <p:cNvGrpSpPr/>
              <p:nvPr/>
            </p:nvGrpSpPr>
            <p:grpSpPr>
              <a:xfrm>
                <a:off x="6132935" y="1995347"/>
                <a:ext cx="325815" cy="605415"/>
                <a:chOff x="0" y="0"/>
                <a:chExt cx="406080" cy="754560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-32385"/>
                  <a:ext cx="446659" cy="842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659" h="842137">
                      <a:moveTo>
                        <a:pt x="350393" y="246126"/>
                      </a:moveTo>
                      <a:lnTo>
                        <a:pt x="165354" y="60960"/>
                      </a:lnTo>
                      <a:cubicBezTo>
                        <a:pt x="104394" y="0"/>
                        <a:pt x="0" y="42926"/>
                        <a:pt x="0" y="129413"/>
                      </a:cubicBezTo>
                      <a:lnTo>
                        <a:pt x="0" y="712724"/>
                      </a:lnTo>
                      <a:cubicBezTo>
                        <a:pt x="0" y="799211"/>
                        <a:pt x="104394" y="842137"/>
                        <a:pt x="165354" y="781177"/>
                      </a:cubicBezTo>
                      <a:lnTo>
                        <a:pt x="350393" y="596138"/>
                      </a:lnTo>
                      <a:cubicBezTo>
                        <a:pt x="446659" y="499237"/>
                        <a:pt x="446659" y="342519"/>
                        <a:pt x="350393" y="246126"/>
                      </a:cubicBezTo>
                      <a:close/>
                    </a:path>
                  </a:pathLst>
                </a:custGeom>
                <a:solidFill>
                  <a:srgbClr val="1C5739"/>
                </a:solidFill>
              </p:spPr>
              <p:txBody>
                <a:bodyPr/>
                <a:lstStyle/>
                <a:p>
                  <a:endParaRPr lang="es-DO"/>
                </a:p>
              </p:txBody>
            </p:sp>
          </p:grpSp>
          <p:grpSp>
            <p:nvGrpSpPr>
              <p:cNvPr id="29" name="Group 29"/>
              <p:cNvGrpSpPr/>
              <p:nvPr/>
            </p:nvGrpSpPr>
            <p:grpSpPr>
              <a:xfrm>
                <a:off x="5811005" y="1342850"/>
                <a:ext cx="1164616" cy="1910409"/>
                <a:chOff x="0" y="0"/>
                <a:chExt cx="1451520" cy="2381040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0" y="-19812"/>
                  <a:ext cx="1474216" cy="244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216" h="2444877">
                      <a:moveTo>
                        <a:pt x="1394587" y="1366393"/>
                      </a:moveTo>
                      <a:lnTo>
                        <a:pt x="395351" y="2365883"/>
                      </a:lnTo>
                      <a:cubicBezTo>
                        <a:pt x="315849" y="2444877"/>
                        <a:pt x="186944" y="2444877"/>
                        <a:pt x="107315" y="2365883"/>
                      </a:cubicBezTo>
                      <a:lnTo>
                        <a:pt x="0" y="2258441"/>
                      </a:lnTo>
                      <a:lnTo>
                        <a:pt x="891286" y="1366393"/>
                      </a:lnTo>
                      <a:cubicBezTo>
                        <a:pt x="970788" y="1286891"/>
                        <a:pt x="970788" y="1157859"/>
                        <a:pt x="891286" y="1078357"/>
                      </a:cubicBezTo>
                      <a:lnTo>
                        <a:pt x="0" y="186944"/>
                      </a:lnTo>
                      <a:lnTo>
                        <a:pt x="107442" y="79502"/>
                      </a:lnTo>
                      <a:cubicBezTo>
                        <a:pt x="186944" y="0"/>
                        <a:pt x="315849" y="0"/>
                        <a:pt x="395478" y="79502"/>
                      </a:cubicBezTo>
                      <a:lnTo>
                        <a:pt x="1394714" y="1078357"/>
                      </a:lnTo>
                      <a:cubicBezTo>
                        <a:pt x="1474216" y="1157859"/>
                        <a:pt x="1474216" y="1286891"/>
                        <a:pt x="1394714" y="1366393"/>
                      </a:cubicBezTo>
                      <a:close/>
                    </a:path>
                  </a:pathLst>
                </a:custGeom>
                <a:solidFill>
                  <a:srgbClr val="1C5739"/>
                </a:solidFill>
              </p:spPr>
              <p:txBody>
                <a:bodyPr/>
                <a:lstStyle/>
                <a:p>
                  <a:endParaRPr lang="es-DO"/>
                </a:p>
              </p:txBody>
            </p:sp>
          </p:grpSp>
        </p:grpSp>
      </p:grpSp>
      <p:grpSp>
        <p:nvGrpSpPr>
          <p:cNvPr id="3" name="Group 3"/>
          <p:cNvGrpSpPr/>
          <p:nvPr/>
        </p:nvGrpSpPr>
        <p:grpSpPr>
          <a:xfrm>
            <a:off x="16887962" y="5985119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miter/>
            </a:ln>
          </p:spPr>
          <p:txBody>
            <a:bodyPr/>
            <a:lstStyle/>
            <a:p>
              <a:endParaRPr lang="es-D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5518354" y="3253259"/>
            <a:ext cx="9935625" cy="1910409"/>
            <a:chOff x="5518354" y="3253259"/>
            <a:chExt cx="9935625" cy="1910409"/>
          </a:xfrm>
        </p:grpSpPr>
        <p:grpSp>
          <p:nvGrpSpPr>
            <p:cNvPr id="6" name="Grupo 5"/>
            <p:cNvGrpSpPr/>
            <p:nvPr/>
          </p:nvGrpSpPr>
          <p:grpSpPr>
            <a:xfrm>
              <a:off x="14288786" y="3253259"/>
              <a:ext cx="1165193" cy="1910409"/>
              <a:chOff x="14288786" y="3253259"/>
              <a:chExt cx="1165193" cy="1910409"/>
            </a:xfrm>
          </p:grpSpPr>
          <p:grpSp>
            <p:nvGrpSpPr>
              <p:cNvPr id="14" name="Group 14"/>
              <p:cNvGrpSpPr/>
              <p:nvPr/>
            </p:nvGrpSpPr>
            <p:grpSpPr>
              <a:xfrm>
                <a:off x="14288786" y="3253259"/>
                <a:ext cx="1165193" cy="1910409"/>
                <a:chOff x="0" y="0"/>
                <a:chExt cx="1452240" cy="2381040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-19685" y="-19812"/>
                  <a:ext cx="1474216" cy="244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216" h="2444877">
                      <a:moveTo>
                        <a:pt x="78994" y="1078484"/>
                      </a:moveTo>
                      <a:lnTo>
                        <a:pt x="1078611" y="78994"/>
                      </a:lnTo>
                      <a:cubicBezTo>
                        <a:pt x="1158240" y="0"/>
                        <a:pt x="1287145" y="0"/>
                        <a:pt x="1366774" y="78994"/>
                      </a:cubicBezTo>
                      <a:lnTo>
                        <a:pt x="1474216" y="186436"/>
                      </a:lnTo>
                      <a:lnTo>
                        <a:pt x="582549" y="1078484"/>
                      </a:lnTo>
                      <a:cubicBezTo>
                        <a:pt x="502920" y="1157986"/>
                        <a:pt x="502920" y="1287018"/>
                        <a:pt x="582549" y="1366520"/>
                      </a:cubicBezTo>
                      <a:lnTo>
                        <a:pt x="1474216" y="2257933"/>
                      </a:lnTo>
                      <a:lnTo>
                        <a:pt x="1366774" y="2365375"/>
                      </a:lnTo>
                      <a:cubicBezTo>
                        <a:pt x="1287145" y="2444877"/>
                        <a:pt x="1158240" y="2444877"/>
                        <a:pt x="1078611" y="2365375"/>
                      </a:cubicBezTo>
                      <a:lnTo>
                        <a:pt x="78994" y="1366012"/>
                      </a:lnTo>
                      <a:cubicBezTo>
                        <a:pt x="0" y="1286510"/>
                        <a:pt x="0" y="1158113"/>
                        <a:pt x="78994" y="1078484"/>
                      </a:cubicBezTo>
                      <a:close/>
                    </a:path>
                  </a:pathLst>
                </a:custGeom>
                <a:solidFill>
                  <a:srgbClr val="397D5A"/>
                </a:solidFill>
              </p:spPr>
              <p:txBody>
                <a:bodyPr/>
                <a:lstStyle/>
                <a:p>
                  <a:endParaRPr lang="es-DO"/>
                </a:p>
              </p:txBody>
            </p:sp>
          </p:grpSp>
          <p:grpSp>
            <p:nvGrpSpPr>
              <p:cNvPr id="16" name="Group 16"/>
              <p:cNvGrpSpPr/>
              <p:nvPr/>
            </p:nvGrpSpPr>
            <p:grpSpPr>
              <a:xfrm>
                <a:off x="14837591" y="3905756"/>
                <a:ext cx="325815" cy="605415"/>
                <a:chOff x="0" y="0"/>
                <a:chExt cx="406080" cy="754560"/>
              </a:xfrm>
            </p:grpSpPr>
            <p:sp>
              <p:nvSpPr>
                <p:cNvPr id="17" name="Freeform 17"/>
                <p:cNvSpPr/>
                <p:nvPr/>
              </p:nvSpPr>
              <p:spPr>
                <a:xfrm>
                  <a:off x="-24257" y="-32385"/>
                  <a:ext cx="447294" cy="842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94" h="842264">
                      <a:moveTo>
                        <a:pt x="96901" y="596138"/>
                      </a:moveTo>
                      <a:lnTo>
                        <a:pt x="281940" y="781304"/>
                      </a:lnTo>
                      <a:cubicBezTo>
                        <a:pt x="342900" y="842264"/>
                        <a:pt x="447294" y="799338"/>
                        <a:pt x="447294" y="712851"/>
                      </a:cubicBezTo>
                      <a:lnTo>
                        <a:pt x="447294" y="129413"/>
                      </a:lnTo>
                      <a:cubicBezTo>
                        <a:pt x="447294" y="42926"/>
                        <a:pt x="342900" y="0"/>
                        <a:pt x="281940" y="60960"/>
                      </a:cubicBezTo>
                      <a:lnTo>
                        <a:pt x="96901" y="246126"/>
                      </a:lnTo>
                      <a:cubicBezTo>
                        <a:pt x="0" y="343027"/>
                        <a:pt x="0" y="499237"/>
                        <a:pt x="96901" y="596138"/>
                      </a:cubicBezTo>
                      <a:close/>
                    </a:path>
                  </a:pathLst>
                </a:custGeom>
                <a:solidFill>
                  <a:srgbClr val="397D5A"/>
                </a:solidFill>
              </p:spPr>
              <p:txBody>
                <a:bodyPr/>
                <a:lstStyle/>
                <a:p>
                  <a:endParaRPr lang="es-DO"/>
                </a:p>
              </p:txBody>
            </p:sp>
          </p:grpSp>
        </p:grpSp>
        <p:grpSp>
          <p:nvGrpSpPr>
            <p:cNvPr id="18" name="Group 18"/>
            <p:cNvGrpSpPr/>
            <p:nvPr/>
          </p:nvGrpSpPr>
          <p:grpSpPr>
            <a:xfrm>
              <a:off x="5518354" y="3407790"/>
              <a:ext cx="9353029" cy="1537801"/>
              <a:chOff x="0" y="0"/>
              <a:chExt cx="11657157" cy="191664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1714618" cy="1963166"/>
              </a:xfrm>
              <a:custGeom>
                <a:avLst/>
                <a:gdLst/>
                <a:ahLst/>
                <a:cxnLst/>
                <a:rect l="l" t="t" r="r" b="b"/>
                <a:pathLst>
                  <a:path w="11714618" h="1963166">
                    <a:moveTo>
                      <a:pt x="1528197" y="1963166"/>
                    </a:moveTo>
                    <a:lnTo>
                      <a:pt x="11714618" y="1963166"/>
                    </a:lnTo>
                    <a:lnTo>
                      <a:pt x="10423451" y="1125601"/>
                    </a:lnTo>
                    <a:cubicBezTo>
                      <a:pt x="10361038" y="1086104"/>
                      <a:pt x="10328928" y="1033780"/>
                      <a:pt x="10328928" y="981583"/>
                    </a:cubicBezTo>
                    <a:cubicBezTo>
                      <a:pt x="10328928" y="929386"/>
                      <a:pt x="10360235" y="877570"/>
                      <a:pt x="10423451" y="837565"/>
                    </a:cubicBezTo>
                    <a:lnTo>
                      <a:pt x="11714109" y="0"/>
                    </a:lnTo>
                    <a:lnTo>
                      <a:pt x="1528197" y="0"/>
                    </a:lnTo>
                    <a:lnTo>
                      <a:pt x="0" y="980948"/>
                    </a:lnTo>
                    <a:lnTo>
                      <a:pt x="1528197" y="1963039"/>
                    </a:ln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</p:grpSp>
      <p:grpSp>
        <p:nvGrpSpPr>
          <p:cNvPr id="45" name="Grupo 44"/>
          <p:cNvGrpSpPr/>
          <p:nvPr/>
        </p:nvGrpSpPr>
        <p:grpSpPr>
          <a:xfrm>
            <a:off x="4491230" y="7325217"/>
            <a:ext cx="10962749" cy="1910409"/>
            <a:chOff x="4491230" y="7325217"/>
            <a:chExt cx="10962749" cy="1910409"/>
          </a:xfrm>
        </p:grpSpPr>
        <p:grpSp>
          <p:nvGrpSpPr>
            <p:cNvPr id="8" name="Grupo 7"/>
            <p:cNvGrpSpPr/>
            <p:nvPr/>
          </p:nvGrpSpPr>
          <p:grpSpPr>
            <a:xfrm>
              <a:off x="14288786" y="7325217"/>
              <a:ext cx="1165193" cy="1910409"/>
              <a:chOff x="14288786" y="7325217"/>
              <a:chExt cx="1165193" cy="1910409"/>
            </a:xfrm>
          </p:grpSpPr>
          <p:grpSp>
            <p:nvGrpSpPr>
              <p:cNvPr id="20" name="Group 20"/>
              <p:cNvGrpSpPr/>
              <p:nvPr/>
            </p:nvGrpSpPr>
            <p:grpSpPr>
              <a:xfrm>
                <a:off x="14288786" y="7325217"/>
                <a:ext cx="1165193" cy="1910409"/>
                <a:chOff x="0" y="0"/>
                <a:chExt cx="1452240" cy="2381040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-19685" y="-19812"/>
                  <a:ext cx="1474216" cy="244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216" h="2444877">
                      <a:moveTo>
                        <a:pt x="78994" y="1078484"/>
                      </a:moveTo>
                      <a:lnTo>
                        <a:pt x="1078611" y="78994"/>
                      </a:lnTo>
                      <a:cubicBezTo>
                        <a:pt x="1158240" y="0"/>
                        <a:pt x="1287145" y="0"/>
                        <a:pt x="1366774" y="78994"/>
                      </a:cubicBezTo>
                      <a:lnTo>
                        <a:pt x="1474216" y="186436"/>
                      </a:lnTo>
                      <a:lnTo>
                        <a:pt x="582549" y="1078484"/>
                      </a:lnTo>
                      <a:cubicBezTo>
                        <a:pt x="502920" y="1157986"/>
                        <a:pt x="502920" y="1287018"/>
                        <a:pt x="582549" y="1366520"/>
                      </a:cubicBezTo>
                      <a:lnTo>
                        <a:pt x="1474216" y="2257933"/>
                      </a:lnTo>
                      <a:lnTo>
                        <a:pt x="1366774" y="2365375"/>
                      </a:lnTo>
                      <a:cubicBezTo>
                        <a:pt x="1287145" y="2444877"/>
                        <a:pt x="1158240" y="2444877"/>
                        <a:pt x="1078611" y="2365375"/>
                      </a:cubicBezTo>
                      <a:lnTo>
                        <a:pt x="78994" y="1366012"/>
                      </a:lnTo>
                      <a:cubicBezTo>
                        <a:pt x="0" y="1286510"/>
                        <a:pt x="0" y="1158113"/>
                        <a:pt x="78994" y="1078484"/>
                      </a:cubicBezTo>
                      <a:close/>
                    </a:path>
                  </a:pathLst>
                </a:custGeom>
                <a:solidFill>
                  <a:srgbClr val="397D5A"/>
                </a:solidFill>
              </p:spPr>
              <p:txBody>
                <a:bodyPr/>
                <a:lstStyle/>
                <a:p>
                  <a:endParaRPr lang="es-DO"/>
                </a:p>
              </p:txBody>
            </p:sp>
          </p:grpSp>
          <p:grpSp>
            <p:nvGrpSpPr>
              <p:cNvPr id="22" name="Group 22"/>
              <p:cNvGrpSpPr/>
              <p:nvPr/>
            </p:nvGrpSpPr>
            <p:grpSpPr>
              <a:xfrm>
                <a:off x="14837591" y="7977713"/>
                <a:ext cx="325815" cy="605415"/>
                <a:chOff x="0" y="0"/>
                <a:chExt cx="406080" cy="754560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-24257" y="-32385"/>
                  <a:ext cx="447294" cy="842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94" h="842264">
                      <a:moveTo>
                        <a:pt x="96901" y="596138"/>
                      </a:moveTo>
                      <a:lnTo>
                        <a:pt x="281940" y="781304"/>
                      </a:lnTo>
                      <a:cubicBezTo>
                        <a:pt x="342900" y="842264"/>
                        <a:pt x="447294" y="799338"/>
                        <a:pt x="447294" y="712851"/>
                      </a:cubicBezTo>
                      <a:lnTo>
                        <a:pt x="447294" y="129413"/>
                      </a:lnTo>
                      <a:cubicBezTo>
                        <a:pt x="447294" y="42926"/>
                        <a:pt x="342900" y="0"/>
                        <a:pt x="281940" y="60960"/>
                      </a:cubicBezTo>
                      <a:lnTo>
                        <a:pt x="96901" y="246126"/>
                      </a:lnTo>
                      <a:cubicBezTo>
                        <a:pt x="0" y="343027"/>
                        <a:pt x="0" y="499237"/>
                        <a:pt x="96901" y="596138"/>
                      </a:cubicBezTo>
                      <a:close/>
                    </a:path>
                  </a:pathLst>
                </a:custGeom>
                <a:solidFill>
                  <a:srgbClr val="397D5A"/>
                </a:solidFill>
              </p:spPr>
              <p:txBody>
                <a:bodyPr/>
                <a:lstStyle/>
                <a:p>
                  <a:endParaRPr lang="es-DO"/>
                </a:p>
              </p:txBody>
            </p:sp>
          </p:grpSp>
        </p:grpSp>
        <p:grpSp>
          <p:nvGrpSpPr>
            <p:cNvPr id="24" name="Group 24"/>
            <p:cNvGrpSpPr/>
            <p:nvPr/>
          </p:nvGrpSpPr>
          <p:grpSpPr>
            <a:xfrm>
              <a:off x="4491230" y="7525241"/>
              <a:ext cx="10380153" cy="1537801"/>
              <a:chOff x="0" y="0"/>
              <a:chExt cx="12937315" cy="191664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2994775" cy="1963166"/>
              </a:xfrm>
              <a:custGeom>
                <a:avLst/>
                <a:gdLst/>
                <a:ahLst/>
                <a:cxnLst/>
                <a:rect l="l" t="t" r="r" b="b"/>
                <a:pathLst>
                  <a:path w="12994775" h="1963166">
                    <a:moveTo>
                      <a:pt x="1696020" y="1963166"/>
                    </a:moveTo>
                    <a:lnTo>
                      <a:pt x="12994775" y="1963166"/>
                    </a:lnTo>
                    <a:lnTo>
                      <a:pt x="11568126" y="1125601"/>
                    </a:lnTo>
                    <a:cubicBezTo>
                      <a:pt x="11498859" y="1086104"/>
                      <a:pt x="11463224" y="1033780"/>
                      <a:pt x="11463224" y="981583"/>
                    </a:cubicBezTo>
                    <a:cubicBezTo>
                      <a:pt x="11463224" y="929386"/>
                      <a:pt x="11497968" y="877570"/>
                      <a:pt x="11568126" y="837565"/>
                    </a:cubicBezTo>
                    <a:lnTo>
                      <a:pt x="12994267" y="0"/>
                    </a:lnTo>
                    <a:lnTo>
                      <a:pt x="1696020" y="0"/>
                    </a:lnTo>
                    <a:lnTo>
                      <a:pt x="0" y="980948"/>
                    </a:lnTo>
                    <a:lnTo>
                      <a:pt x="1696020" y="1963039"/>
                    </a:ln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</p:grpSp>
      <p:sp>
        <p:nvSpPr>
          <p:cNvPr id="26" name="TextBox 26"/>
          <p:cNvSpPr txBox="1"/>
          <p:nvPr/>
        </p:nvSpPr>
        <p:spPr>
          <a:xfrm>
            <a:off x="1028700" y="958219"/>
            <a:ext cx="3741524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95"/>
              </a:lnSpc>
              <a:spcBef>
                <a:spcPct val="0"/>
              </a:spcBef>
            </a:pPr>
            <a:r>
              <a:rPr lang="es-GT" sz="4800" spc="411" dirty="0">
                <a:solidFill>
                  <a:srgbClr val="FFFFFF"/>
                </a:solidFill>
                <a:latin typeface="Britannic Bold" pitchFamily="34" charset="0"/>
              </a:rPr>
              <a:t>A. Jacob persiste.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013846" y="1644160"/>
            <a:ext cx="679029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67"/>
              </a:lnSpc>
              <a:spcBef>
                <a:spcPct val="0"/>
              </a:spcBef>
            </a:pPr>
            <a:r>
              <a:rPr lang="es-GT" sz="4000" spc="352" dirty="0">
                <a:solidFill>
                  <a:srgbClr val="FFFFFF"/>
                </a:solidFill>
              </a:rPr>
              <a:t>Él duerme en el campamento. V.20-21.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53404" y="1899213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000" b="1" spc="429" dirty="0">
                <a:solidFill>
                  <a:srgbClr val="231F20"/>
                </a:solidFill>
                <a:latin typeface="Bookman Old Style" panose="02050604050505020204" pitchFamily="18" charset="0"/>
              </a:rPr>
              <a:t>01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177012" y="3840386"/>
            <a:ext cx="979531" cy="70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6047"/>
              </a:lnSpc>
              <a:spcBef>
                <a:spcPct val="0"/>
              </a:spcBef>
              <a:defRPr sz="4000" b="1" spc="429">
                <a:solidFill>
                  <a:srgbClr val="231F20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02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177011" y="7874749"/>
            <a:ext cx="979531" cy="70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6047"/>
              </a:lnSpc>
              <a:spcBef>
                <a:spcPct val="0"/>
              </a:spcBef>
              <a:defRPr sz="4000" b="1" spc="429">
                <a:solidFill>
                  <a:srgbClr val="231F20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04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799721" y="3532039"/>
            <a:ext cx="679029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67"/>
              </a:lnSpc>
              <a:spcBef>
                <a:spcPct val="0"/>
              </a:spcBef>
            </a:pPr>
            <a:r>
              <a:rPr lang="es-GT" sz="4000" spc="352" dirty="0">
                <a:solidFill>
                  <a:srgbClr val="FFFFFF"/>
                </a:solidFill>
              </a:rPr>
              <a:t>Él envía por delante a su familia. V.22-23.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283740" y="5812547"/>
            <a:ext cx="979531" cy="70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6047"/>
              </a:lnSpc>
              <a:spcBef>
                <a:spcPct val="0"/>
              </a:spcBef>
              <a:defRPr sz="4000" b="1" spc="429">
                <a:solidFill>
                  <a:srgbClr val="231F20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03</a:t>
            </a:r>
          </a:p>
        </p:txBody>
      </p:sp>
      <p:grpSp>
        <p:nvGrpSpPr>
          <p:cNvPr id="44" name="Grupo 43"/>
          <p:cNvGrpSpPr/>
          <p:nvPr/>
        </p:nvGrpSpPr>
        <p:grpSpPr>
          <a:xfrm>
            <a:off x="6008810" y="5221816"/>
            <a:ext cx="9585322" cy="1910409"/>
            <a:chOff x="6008810" y="5221816"/>
            <a:chExt cx="9585322" cy="1910409"/>
          </a:xfrm>
        </p:grpSpPr>
        <p:grpSp>
          <p:nvGrpSpPr>
            <p:cNvPr id="37" name="Group 37"/>
            <p:cNvGrpSpPr/>
            <p:nvPr/>
          </p:nvGrpSpPr>
          <p:grpSpPr>
            <a:xfrm>
              <a:off x="6458750" y="5377841"/>
              <a:ext cx="9135382" cy="1537801"/>
              <a:chOff x="0" y="0"/>
              <a:chExt cx="11385893" cy="191664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1442804" cy="1963166"/>
              </a:xfrm>
              <a:custGeom>
                <a:avLst/>
                <a:gdLst/>
                <a:ahLst/>
                <a:cxnLst/>
                <a:rect l="l" t="t" r="r" b="b"/>
                <a:pathLst>
                  <a:path w="11442804" h="1963166">
                    <a:moveTo>
                      <a:pt x="9981918" y="0"/>
                    </a:moveTo>
                    <a:lnTo>
                      <a:pt x="0" y="0"/>
                    </a:lnTo>
                    <a:lnTo>
                      <a:pt x="1293600" y="837565"/>
                    </a:lnTo>
                    <a:cubicBezTo>
                      <a:pt x="1354584" y="877062"/>
                      <a:pt x="1385958" y="929386"/>
                      <a:pt x="1385958" y="981583"/>
                    </a:cubicBezTo>
                    <a:cubicBezTo>
                      <a:pt x="1385958" y="1033780"/>
                      <a:pt x="1355564" y="1085596"/>
                      <a:pt x="1293600" y="1125601"/>
                    </a:cubicBezTo>
                    <a:lnTo>
                      <a:pt x="980" y="1963166"/>
                    </a:lnTo>
                    <a:lnTo>
                      <a:pt x="9981133" y="1963166"/>
                    </a:lnTo>
                    <a:lnTo>
                      <a:pt x="11442804" y="981583"/>
                    </a:lnTo>
                    <a:lnTo>
                      <a:pt x="9981918" y="0"/>
                    </a:lnTo>
                    <a:close/>
                  </a:path>
                </a:pathLst>
              </a:custGeom>
              <a:solidFill>
                <a:srgbClr val="1C5739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6008810" y="5221816"/>
              <a:ext cx="1164616" cy="1910409"/>
              <a:chOff x="6008810" y="5221816"/>
              <a:chExt cx="1164616" cy="1910409"/>
            </a:xfrm>
          </p:grpSpPr>
          <p:grpSp>
            <p:nvGrpSpPr>
              <p:cNvPr id="35" name="Group 35"/>
              <p:cNvGrpSpPr/>
              <p:nvPr/>
            </p:nvGrpSpPr>
            <p:grpSpPr>
              <a:xfrm>
                <a:off x="6008810" y="5221816"/>
                <a:ext cx="1164616" cy="1910409"/>
                <a:chOff x="0" y="0"/>
                <a:chExt cx="1451520" cy="2381040"/>
              </a:xfrm>
            </p:grpSpPr>
            <p:sp>
              <p:nvSpPr>
                <p:cNvPr id="36" name="Freeform 36"/>
                <p:cNvSpPr/>
                <p:nvPr/>
              </p:nvSpPr>
              <p:spPr>
                <a:xfrm>
                  <a:off x="0" y="-19812"/>
                  <a:ext cx="1474216" cy="244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216" h="2444877">
                      <a:moveTo>
                        <a:pt x="1394587" y="1366393"/>
                      </a:moveTo>
                      <a:lnTo>
                        <a:pt x="395351" y="2365883"/>
                      </a:lnTo>
                      <a:cubicBezTo>
                        <a:pt x="315849" y="2444877"/>
                        <a:pt x="186944" y="2444877"/>
                        <a:pt x="107315" y="2365883"/>
                      </a:cubicBezTo>
                      <a:lnTo>
                        <a:pt x="0" y="2258441"/>
                      </a:lnTo>
                      <a:lnTo>
                        <a:pt x="891286" y="1366393"/>
                      </a:lnTo>
                      <a:cubicBezTo>
                        <a:pt x="970788" y="1286891"/>
                        <a:pt x="970788" y="1157859"/>
                        <a:pt x="891286" y="1078357"/>
                      </a:cubicBezTo>
                      <a:lnTo>
                        <a:pt x="0" y="186944"/>
                      </a:lnTo>
                      <a:lnTo>
                        <a:pt x="107442" y="79502"/>
                      </a:lnTo>
                      <a:cubicBezTo>
                        <a:pt x="186944" y="0"/>
                        <a:pt x="315849" y="0"/>
                        <a:pt x="395478" y="79502"/>
                      </a:cubicBezTo>
                      <a:lnTo>
                        <a:pt x="1394714" y="1078357"/>
                      </a:lnTo>
                      <a:cubicBezTo>
                        <a:pt x="1474216" y="1157859"/>
                        <a:pt x="1474216" y="1286891"/>
                        <a:pt x="1394714" y="1366393"/>
                      </a:cubicBezTo>
                      <a:close/>
                    </a:path>
                  </a:pathLst>
                </a:custGeom>
                <a:solidFill>
                  <a:srgbClr val="1C5739"/>
                </a:solidFill>
              </p:spPr>
              <p:txBody>
                <a:bodyPr/>
                <a:lstStyle/>
                <a:p>
                  <a:endParaRPr lang="es-DO"/>
                </a:p>
              </p:txBody>
            </p:sp>
          </p:grpSp>
          <p:grpSp>
            <p:nvGrpSpPr>
              <p:cNvPr id="39" name="Group 39"/>
              <p:cNvGrpSpPr/>
              <p:nvPr/>
            </p:nvGrpSpPr>
            <p:grpSpPr>
              <a:xfrm>
                <a:off x="6265303" y="5844034"/>
                <a:ext cx="325815" cy="605415"/>
                <a:chOff x="0" y="0"/>
                <a:chExt cx="406080" cy="754560"/>
              </a:xfrm>
            </p:grpSpPr>
            <p:sp>
              <p:nvSpPr>
                <p:cNvPr id="40" name="Freeform 40"/>
                <p:cNvSpPr/>
                <p:nvPr/>
              </p:nvSpPr>
              <p:spPr>
                <a:xfrm>
                  <a:off x="0" y="-32385"/>
                  <a:ext cx="446659" cy="842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659" h="842137">
                      <a:moveTo>
                        <a:pt x="350393" y="246126"/>
                      </a:moveTo>
                      <a:lnTo>
                        <a:pt x="165354" y="60960"/>
                      </a:lnTo>
                      <a:cubicBezTo>
                        <a:pt x="104394" y="0"/>
                        <a:pt x="0" y="42926"/>
                        <a:pt x="0" y="129413"/>
                      </a:cubicBezTo>
                      <a:lnTo>
                        <a:pt x="0" y="712724"/>
                      </a:lnTo>
                      <a:cubicBezTo>
                        <a:pt x="0" y="799211"/>
                        <a:pt x="104394" y="842137"/>
                        <a:pt x="165354" y="781177"/>
                      </a:cubicBezTo>
                      <a:lnTo>
                        <a:pt x="350393" y="596138"/>
                      </a:lnTo>
                      <a:cubicBezTo>
                        <a:pt x="446659" y="499237"/>
                        <a:pt x="446659" y="342519"/>
                        <a:pt x="350393" y="246126"/>
                      </a:cubicBezTo>
                      <a:close/>
                    </a:path>
                  </a:pathLst>
                </a:custGeom>
                <a:solidFill>
                  <a:srgbClr val="1C5739"/>
                </a:solidFill>
              </p:spPr>
              <p:txBody>
                <a:bodyPr/>
                <a:lstStyle/>
                <a:p>
                  <a:endParaRPr lang="es-DO"/>
                </a:p>
              </p:txBody>
            </p:sp>
          </p:grpSp>
        </p:grpSp>
      </p:grpSp>
      <p:sp>
        <p:nvSpPr>
          <p:cNvPr id="41" name="TextBox 41"/>
          <p:cNvSpPr txBox="1"/>
          <p:nvPr/>
        </p:nvSpPr>
        <p:spPr>
          <a:xfrm>
            <a:off x="7786856" y="5532369"/>
            <a:ext cx="679029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67"/>
              </a:lnSpc>
              <a:spcBef>
                <a:spcPct val="0"/>
              </a:spcBef>
            </a:pPr>
            <a:r>
              <a:rPr lang="es-GT" sz="4000" spc="352" dirty="0">
                <a:solidFill>
                  <a:srgbClr val="FFFFFF"/>
                </a:solidFill>
              </a:rPr>
              <a:t>El luchó contra un varón hasta el amanecer. V.24.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616315" y="7703725"/>
            <a:ext cx="8129982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67"/>
              </a:lnSpc>
              <a:spcBef>
                <a:spcPct val="0"/>
              </a:spcBef>
            </a:pPr>
            <a:r>
              <a:rPr lang="es-GT" sz="4000" spc="352" dirty="0">
                <a:solidFill>
                  <a:srgbClr val="FFFFFF"/>
                </a:solidFill>
              </a:rPr>
              <a:t>Él no quiere dejar al varón hasta que lo bendiga. V.25-26.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3" grpId="0"/>
      <p:bldP spid="34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5811005" y="1342850"/>
            <a:ext cx="12172195" cy="1910409"/>
            <a:chOff x="5811005" y="1342850"/>
            <a:chExt cx="12172195" cy="1910409"/>
          </a:xfrm>
        </p:grpSpPr>
        <p:grpSp>
          <p:nvGrpSpPr>
            <p:cNvPr id="12" name="Group 12"/>
            <p:cNvGrpSpPr/>
            <p:nvPr/>
          </p:nvGrpSpPr>
          <p:grpSpPr>
            <a:xfrm>
              <a:off x="6295842" y="1519911"/>
              <a:ext cx="11687358" cy="1537801"/>
              <a:chOff x="0" y="0"/>
              <a:chExt cx="13201499" cy="191664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3258411" cy="1963166"/>
              </a:xfrm>
              <a:custGeom>
                <a:avLst/>
                <a:gdLst/>
                <a:ahLst/>
                <a:cxnLst/>
                <a:rect l="l" t="t" r="r" b="b"/>
                <a:pathLst>
                  <a:path w="13258411" h="1963166">
                    <a:moveTo>
                      <a:pt x="11573645" y="0"/>
                    </a:moveTo>
                    <a:lnTo>
                      <a:pt x="0" y="0"/>
                    </a:lnTo>
                    <a:lnTo>
                      <a:pt x="1499879" y="837565"/>
                    </a:lnTo>
                    <a:cubicBezTo>
                      <a:pt x="1570587" y="877062"/>
                      <a:pt x="1606964" y="929386"/>
                      <a:pt x="1606964" y="981583"/>
                    </a:cubicBezTo>
                    <a:cubicBezTo>
                      <a:pt x="1606964" y="1033780"/>
                      <a:pt x="1571724" y="1085596"/>
                      <a:pt x="1499879" y="1125601"/>
                    </a:cubicBezTo>
                    <a:lnTo>
                      <a:pt x="1137" y="1963166"/>
                    </a:lnTo>
                    <a:lnTo>
                      <a:pt x="11572735" y="1963166"/>
                    </a:lnTo>
                    <a:lnTo>
                      <a:pt x="13258411" y="981583"/>
                    </a:lnTo>
                    <a:lnTo>
                      <a:pt x="11573645" y="0"/>
                    </a:lnTo>
                    <a:close/>
                  </a:path>
                </a:pathLst>
              </a:custGeom>
              <a:solidFill>
                <a:srgbClr val="1C5739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  <p:grpSp>
          <p:nvGrpSpPr>
            <p:cNvPr id="2" name="Grupo 1"/>
            <p:cNvGrpSpPr/>
            <p:nvPr/>
          </p:nvGrpSpPr>
          <p:grpSpPr>
            <a:xfrm>
              <a:off x="5811005" y="1342850"/>
              <a:ext cx="1164616" cy="1910409"/>
              <a:chOff x="5811005" y="1342850"/>
              <a:chExt cx="1164616" cy="1910409"/>
            </a:xfrm>
          </p:grpSpPr>
          <p:grpSp>
            <p:nvGrpSpPr>
              <p:cNvPr id="10" name="Group 10"/>
              <p:cNvGrpSpPr/>
              <p:nvPr/>
            </p:nvGrpSpPr>
            <p:grpSpPr>
              <a:xfrm>
                <a:off x="6132935" y="1995347"/>
                <a:ext cx="325815" cy="605415"/>
                <a:chOff x="0" y="0"/>
                <a:chExt cx="406080" cy="754560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-32385"/>
                  <a:ext cx="446659" cy="842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659" h="842137">
                      <a:moveTo>
                        <a:pt x="350393" y="246126"/>
                      </a:moveTo>
                      <a:lnTo>
                        <a:pt x="165354" y="60960"/>
                      </a:lnTo>
                      <a:cubicBezTo>
                        <a:pt x="104394" y="0"/>
                        <a:pt x="0" y="42926"/>
                        <a:pt x="0" y="129413"/>
                      </a:cubicBezTo>
                      <a:lnTo>
                        <a:pt x="0" y="712724"/>
                      </a:lnTo>
                      <a:cubicBezTo>
                        <a:pt x="0" y="799211"/>
                        <a:pt x="104394" y="842137"/>
                        <a:pt x="165354" y="781177"/>
                      </a:cubicBezTo>
                      <a:lnTo>
                        <a:pt x="350393" y="596138"/>
                      </a:lnTo>
                      <a:cubicBezTo>
                        <a:pt x="446659" y="499237"/>
                        <a:pt x="446659" y="342519"/>
                        <a:pt x="350393" y="246126"/>
                      </a:cubicBezTo>
                      <a:close/>
                    </a:path>
                  </a:pathLst>
                </a:custGeom>
                <a:solidFill>
                  <a:srgbClr val="1C5739"/>
                </a:solidFill>
              </p:spPr>
              <p:txBody>
                <a:bodyPr/>
                <a:lstStyle/>
                <a:p>
                  <a:endParaRPr lang="es-DO"/>
                </a:p>
              </p:txBody>
            </p:sp>
          </p:grpSp>
          <p:grpSp>
            <p:nvGrpSpPr>
              <p:cNvPr id="29" name="Group 29"/>
              <p:cNvGrpSpPr/>
              <p:nvPr/>
            </p:nvGrpSpPr>
            <p:grpSpPr>
              <a:xfrm>
                <a:off x="5811005" y="1342850"/>
                <a:ext cx="1164616" cy="1910409"/>
                <a:chOff x="0" y="0"/>
                <a:chExt cx="1451520" cy="2381040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0" y="-19812"/>
                  <a:ext cx="1474216" cy="244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216" h="2444877">
                      <a:moveTo>
                        <a:pt x="1394587" y="1366393"/>
                      </a:moveTo>
                      <a:lnTo>
                        <a:pt x="395351" y="2365883"/>
                      </a:lnTo>
                      <a:cubicBezTo>
                        <a:pt x="315849" y="2444877"/>
                        <a:pt x="186944" y="2444877"/>
                        <a:pt x="107315" y="2365883"/>
                      </a:cubicBezTo>
                      <a:lnTo>
                        <a:pt x="0" y="2258441"/>
                      </a:lnTo>
                      <a:lnTo>
                        <a:pt x="891286" y="1366393"/>
                      </a:lnTo>
                      <a:cubicBezTo>
                        <a:pt x="970788" y="1286891"/>
                        <a:pt x="970788" y="1157859"/>
                        <a:pt x="891286" y="1078357"/>
                      </a:cubicBezTo>
                      <a:lnTo>
                        <a:pt x="0" y="186944"/>
                      </a:lnTo>
                      <a:lnTo>
                        <a:pt x="107442" y="79502"/>
                      </a:lnTo>
                      <a:cubicBezTo>
                        <a:pt x="186944" y="0"/>
                        <a:pt x="315849" y="0"/>
                        <a:pt x="395478" y="79502"/>
                      </a:cubicBezTo>
                      <a:lnTo>
                        <a:pt x="1394714" y="1078357"/>
                      </a:lnTo>
                      <a:cubicBezTo>
                        <a:pt x="1474216" y="1157859"/>
                        <a:pt x="1474216" y="1286891"/>
                        <a:pt x="1394714" y="1366393"/>
                      </a:cubicBezTo>
                      <a:close/>
                    </a:path>
                  </a:pathLst>
                </a:custGeom>
                <a:solidFill>
                  <a:srgbClr val="1C5739"/>
                </a:solidFill>
              </p:spPr>
              <p:txBody>
                <a:bodyPr/>
                <a:lstStyle/>
                <a:p>
                  <a:endParaRPr lang="es-DO"/>
                </a:p>
              </p:txBody>
            </p:sp>
          </p:grpSp>
        </p:grpSp>
      </p:grpSp>
      <p:grpSp>
        <p:nvGrpSpPr>
          <p:cNvPr id="7" name="Grupo 6"/>
          <p:cNvGrpSpPr/>
          <p:nvPr/>
        </p:nvGrpSpPr>
        <p:grpSpPr>
          <a:xfrm>
            <a:off x="5518354" y="3253259"/>
            <a:ext cx="9935625" cy="1910409"/>
            <a:chOff x="5518354" y="3253259"/>
            <a:chExt cx="9935625" cy="1910409"/>
          </a:xfrm>
        </p:grpSpPr>
        <p:grpSp>
          <p:nvGrpSpPr>
            <p:cNvPr id="3" name="Grupo 2"/>
            <p:cNvGrpSpPr/>
            <p:nvPr/>
          </p:nvGrpSpPr>
          <p:grpSpPr>
            <a:xfrm>
              <a:off x="14288786" y="3253259"/>
              <a:ext cx="1165193" cy="1910409"/>
              <a:chOff x="14288786" y="3253259"/>
              <a:chExt cx="1165193" cy="1910409"/>
            </a:xfrm>
          </p:grpSpPr>
          <p:grpSp>
            <p:nvGrpSpPr>
              <p:cNvPr id="14" name="Group 14"/>
              <p:cNvGrpSpPr/>
              <p:nvPr/>
            </p:nvGrpSpPr>
            <p:grpSpPr>
              <a:xfrm>
                <a:off x="14288786" y="3253259"/>
                <a:ext cx="1165193" cy="1910409"/>
                <a:chOff x="0" y="0"/>
                <a:chExt cx="1452240" cy="2381040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-19685" y="-19812"/>
                  <a:ext cx="1474216" cy="244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216" h="2444877">
                      <a:moveTo>
                        <a:pt x="78994" y="1078484"/>
                      </a:moveTo>
                      <a:lnTo>
                        <a:pt x="1078611" y="78994"/>
                      </a:lnTo>
                      <a:cubicBezTo>
                        <a:pt x="1158240" y="0"/>
                        <a:pt x="1287145" y="0"/>
                        <a:pt x="1366774" y="78994"/>
                      </a:cubicBezTo>
                      <a:lnTo>
                        <a:pt x="1474216" y="186436"/>
                      </a:lnTo>
                      <a:lnTo>
                        <a:pt x="582549" y="1078484"/>
                      </a:lnTo>
                      <a:cubicBezTo>
                        <a:pt x="502920" y="1157986"/>
                        <a:pt x="502920" y="1287018"/>
                        <a:pt x="582549" y="1366520"/>
                      </a:cubicBezTo>
                      <a:lnTo>
                        <a:pt x="1474216" y="2257933"/>
                      </a:lnTo>
                      <a:lnTo>
                        <a:pt x="1366774" y="2365375"/>
                      </a:lnTo>
                      <a:cubicBezTo>
                        <a:pt x="1287145" y="2444877"/>
                        <a:pt x="1158240" y="2444877"/>
                        <a:pt x="1078611" y="2365375"/>
                      </a:cubicBezTo>
                      <a:lnTo>
                        <a:pt x="78994" y="1366012"/>
                      </a:lnTo>
                      <a:cubicBezTo>
                        <a:pt x="0" y="1286510"/>
                        <a:pt x="0" y="1158113"/>
                        <a:pt x="78994" y="1078484"/>
                      </a:cubicBezTo>
                      <a:close/>
                    </a:path>
                  </a:pathLst>
                </a:custGeom>
                <a:solidFill>
                  <a:srgbClr val="397D5A"/>
                </a:solidFill>
              </p:spPr>
              <p:txBody>
                <a:bodyPr/>
                <a:lstStyle/>
                <a:p>
                  <a:endParaRPr lang="es-DO"/>
                </a:p>
              </p:txBody>
            </p:sp>
          </p:grpSp>
          <p:grpSp>
            <p:nvGrpSpPr>
              <p:cNvPr id="16" name="Group 16"/>
              <p:cNvGrpSpPr/>
              <p:nvPr/>
            </p:nvGrpSpPr>
            <p:grpSpPr>
              <a:xfrm>
                <a:off x="14837591" y="3905756"/>
                <a:ext cx="325815" cy="605415"/>
                <a:chOff x="0" y="0"/>
                <a:chExt cx="406080" cy="754560"/>
              </a:xfrm>
            </p:grpSpPr>
            <p:sp>
              <p:nvSpPr>
                <p:cNvPr id="17" name="Freeform 17"/>
                <p:cNvSpPr/>
                <p:nvPr/>
              </p:nvSpPr>
              <p:spPr>
                <a:xfrm>
                  <a:off x="-24257" y="-32385"/>
                  <a:ext cx="447294" cy="842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94" h="842264">
                      <a:moveTo>
                        <a:pt x="96901" y="596138"/>
                      </a:moveTo>
                      <a:lnTo>
                        <a:pt x="281940" y="781304"/>
                      </a:lnTo>
                      <a:cubicBezTo>
                        <a:pt x="342900" y="842264"/>
                        <a:pt x="447294" y="799338"/>
                        <a:pt x="447294" y="712851"/>
                      </a:cubicBezTo>
                      <a:lnTo>
                        <a:pt x="447294" y="129413"/>
                      </a:lnTo>
                      <a:cubicBezTo>
                        <a:pt x="447294" y="42926"/>
                        <a:pt x="342900" y="0"/>
                        <a:pt x="281940" y="60960"/>
                      </a:cubicBezTo>
                      <a:lnTo>
                        <a:pt x="96901" y="246126"/>
                      </a:lnTo>
                      <a:cubicBezTo>
                        <a:pt x="0" y="343027"/>
                        <a:pt x="0" y="499237"/>
                        <a:pt x="96901" y="596138"/>
                      </a:cubicBezTo>
                      <a:close/>
                    </a:path>
                  </a:pathLst>
                </a:custGeom>
                <a:solidFill>
                  <a:srgbClr val="397D5A"/>
                </a:solidFill>
              </p:spPr>
              <p:txBody>
                <a:bodyPr/>
                <a:lstStyle/>
                <a:p>
                  <a:endParaRPr lang="es-DO"/>
                </a:p>
              </p:txBody>
            </p:sp>
          </p:grpSp>
        </p:grpSp>
        <p:grpSp>
          <p:nvGrpSpPr>
            <p:cNvPr id="18" name="Group 18"/>
            <p:cNvGrpSpPr/>
            <p:nvPr/>
          </p:nvGrpSpPr>
          <p:grpSpPr>
            <a:xfrm>
              <a:off x="5518354" y="3407790"/>
              <a:ext cx="9353029" cy="1537801"/>
              <a:chOff x="0" y="0"/>
              <a:chExt cx="11657157" cy="191664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1714618" cy="1963166"/>
              </a:xfrm>
              <a:custGeom>
                <a:avLst/>
                <a:gdLst/>
                <a:ahLst/>
                <a:cxnLst/>
                <a:rect l="l" t="t" r="r" b="b"/>
                <a:pathLst>
                  <a:path w="11714618" h="1963166">
                    <a:moveTo>
                      <a:pt x="1528197" y="1963166"/>
                    </a:moveTo>
                    <a:lnTo>
                      <a:pt x="11714618" y="1963166"/>
                    </a:lnTo>
                    <a:lnTo>
                      <a:pt x="10423451" y="1125601"/>
                    </a:lnTo>
                    <a:cubicBezTo>
                      <a:pt x="10361038" y="1086104"/>
                      <a:pt x="10328928" y="1033780"/>
                      <a:pt x="10328928" y="981583"/>
                    </a:cubicBezTo>
                    <a:cubicBezTo>
                      <a:pt x="10328928" y="929386"/>
                      <a:pt x="10360235" y="877570"/>
                      <a:pt x="10423451" y="837565"/>
                    </a:cubicBezTo>
                    <a:lnTo>
                      <a:pt x="11714109" y="0"/>
                    </a:lnTo>
                    <a:lnTo>
                      <a:pt x="1528197" y="0"/>
                    </a:lnTo>
                    <a:lnTo>
                      <a:pt x="0" y="980948"/>
                    </a:lnTo>
                    <a:lnTo>
                      <a:pt x="1528197" y="1963039"/>
                    </a:ln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</p:grpSp>
      <p:grpSp>
        <p:nvGrpSpPr>
          <p:cNvPr id="9" name="Grupo 8"/>
          <p:cNvGrpSpPr/>
          <p:nvPr/>
        </p:nvGrpSpPr>
        <p:grpSpPr>
          <a:xfrm>
            <a:off x="1143000" y="7325217"/>
            <a:ext cx="14310979" cy="1910409"/>
            <a:chOff x="1143000" y="7325217"/>
            <a:chExt cx="14310979" cy="1910409"/>
          </a:xfrm>
        </p:grpSpPr>
        <p:grpSp>
          <p:nvGrpSpPr>
            <p:cNvPr id="5" name="Grupo 4"/>
            <p:cNvGrpSpPr/>
            <p:nvPr/>
          </p:nvGrpSpPr>
          <p:grpSpPr>
            <a:xfrm>
              <a:off x="14288786" y="7325217"/>
              <a:ext cx="1165193" cy="1910409"/>
              <a:chOff x="14288786" y="7325217"/>
              <a:chExt cx="1165193" cy="1910409"/>
            </a:xfrm>
          </p:grpSpPr>
          <p:grpSp>
            <p:nvGrpSpPr>
              <p:cNvPr id="20" name="Group 20"/>
              <p:cNvGrpSpPr/>
              <p:nvPr/>
            </p:nvGrpSpPr>
            <p:grpSpPr>
              <a:xfrm>
                <a:off x="14288786" y="7325217"/>
                <a:ext cx="1165193" cy="1910409"/>
                <a:chOff x="0" y="0"/>
                <a:chExt cx="1452240" cy="2381040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-19685" y="-19812"/>
                  <a:ext cx="1474216" cy="244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216" h="2444877">
                      <a:moveTo>
                        <a:pt x="78994" y="1078484"/>
                      </a:moveTo>
                      <a:lnTo>
                        <a:pt x="1078611" y="78994"/>
                      </a:lnTo>
                      <a:cubicBezTo>
                        <a:pt x="1158240" y="0"/>
                        <a:pt x="1287145" y="0"/>
                        <a:pt x="1366774" y="78994"/>
                      </a:cubicBezTo>
                      <a:lnTo>
                        <a:pt x="1474216" y="186436"/>
                      </a:lnTo>
                      <a:lnTo>
                        <a:pt x="582549" y="1078484"/>
                      </a:lnTo>
                      <a:cubicBezTo>
                        <a:pt x="502920" y="1157986"/>
                        <a:pt x="502920" y="1287018"/>
                        <a:pt x="582549" y="1366520"/>
                      </a:cubicBezTo>
                      <a:lnTo>
                        <a:pt x="1474216" y="2257933"/>
                      </a:lnTo>
                      <a:lnTo>
                        <a:pt x="1366774" y="2365375"/>
                      </a:lnTo>
                      <a:cubicBezTo>
                        <a:pt x="1287145" y="2444877"/>
                        <a:pt x="1158240" y="2444877"/>
                        <a:pt x="1078611" y="2365375"/>
                      </a:cubicBezTo>
                      <a:lnTo>
                        <a:pt x="78994" y="1366012"/>
                      </a:lnTo>
                      <a:cubicBezTo>
                        <a:pt x="0" y="1286510"/>
                        <a:pt x="0" y="1158113"/>
                        <a:pt x="78994" y="1078484"/>
                      </a:cubicBezTo>
                      <a:close/>
                    </a:path>
                  </a:pathLst>
                </a:custGeom>
                <a:solidFill>
                  <a:srgbClr val="397D5A"/>
                </a:solidFill>
              </p:spPr>
              <p:txBody>
                <a:bodyPr/>
                <a:lstStyle/>
                <a:p>
                  <a:endParaRPr lang="es-DO"/>
                </a:p>
              </p:txBody>
            </p:sp>
          </p:grpSp>
          <p:grpSp>
            <p:nvGrpSpPr>
              <p:cNvPr id="22" name="Group 22"/>
              <p:cNvGrpSpPr/>
              <p:nvPr/>
            </p:nvGrpSpPr>
            <p:grpSpPr>
              <a:xfrm>
                <a:off x="14837591" y="7977713"/>
                <a:ext cx="325815" cy="605415"/>
                <a:chOff x="0" y="0"/>
                <a:chExt cx="406080" cy="754560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-24257" y="-32385"/>
                  <a:ext cx="447294" cy="842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94" h="842264">
                      <a:moveTo>
                        <a:pt x="96901" y="596138"/>
                      </a:moveTo>
                      <a:lnTo>
                        <a:pt x="281940" y="781304"/>
                      </a:lnTo>
                      <a:cubicBezTo>
                        <a:pt x="342900" y="842264"/>
                        <a:pt x="447294" y="799338"/>
                        <a:pt x="447294" y="712851"/>
                      </a:cubicBezTo>
                      <a:lnTo>
                        <a:pt x="447294" y="129413"/>
                      </a:lnTo>
                      <a:cubicBezTo>
                        <a:pt x="447294" y="42926"/>
                        <a:pt x="342900" y="0"/>
                        <a:pt x="281940" y="60960"/>
                      </a:cubicBezTo>
                      <a:lnTo>
                        <a:pt x="96901" y="246126"/>
                      </a:lnTo>
                      <a:cubicBezTo>
                        <a:pt x="0" y="343027"/>
                        <a:pt x="0" y="499237"/>
                        <a:pt x="96901" y="596138"/>
                      </a:cubicBezTo>
                      <a:close/>
                    </a:path>
                  </a:pathLst>
                </a:custGeom>
                <a:solidFill>
                  <a:srgbClr val="397D5A"/>
                </a:solidFill>
              </p:spPr>
              <p:txBody>
                <a:bodyPr/>
                <a:lstStyle/>
                <a:p>
                  <a:endParaRPr lang="es-DO"/>
                </a:p>
              </p:txBody>
            </p:sp>
          </p:grpSp>
        </p:grpSp>
        <p:grpSp>
          <p:nvGrpSpPr>
            <p:cNvPr id="24" name="Group 24"/>
            <p:cNvGrpSpPr/>
            <p:nvPr/>
          </p:nvGrpSpPr>
          <p:grpSpPr>
            <a:xfrm>
              <a:off x="1143000" y="7525241"/>
              <a:ext cx="13728383" cy="1537801"/>
              <a:chOff x="0" y="0"/>
              <a:chExt cx="16049083" cy="191664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6106542" cy="1963166"/>
              </a:xfrm>
              <a:custGeom>
                <a:avLst/>
                <a:gdLst/>
                <a:ahLst/>
                <a:cxnLst/>
                <a:rect l="l" t="t" r="r" b="b"/>
                <a:pathLst>
                  <a:path w="16106542" h="1963166">
                    <a:moveTo>
                      <a:pt x="2103958" y="1963166"/>
                    </a:moveTo>
                    <a:lnTo>
                      <a:pt x="16106542" y="1963166"/>
                    </a:lnTo>
                    <a:lnTo>
                      <a:pt x="14350567" y="1125601"/>
                    </a:lnTo>
                    <a:cubicBezTo>
                      <a:pt x="14264641" y="1086104"/>
                      <a:pt x="14220433" y="1033780"/>
                      <a:pt x="14220433" y="981583"/>
                    </a:cubicBezTo>
                    <a:cubicBezTo>
                      <a:pt x="14220433" y="929386"/>
                      <a:pt x="14263534" y="877570"/>
                      <a:pt x="14350567" y="837565"/>
                    </a:cubicBezTo>
                    <a:lnTo>
                      <a:pt x="16106034" y="0"/>
                    </a:lnTo>
                    <a:lnTo>
                      <a:pt x="2103958" y="0"/>
                    </a:lnTo>
                    <a:lnTo>
                      <a:pt x="0" y="980948"/>
                    </a:lnTo>
                    <a:lnTo>
                      <a:pt x="2103958" y="1963039"/>
                    </a:ln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</p:grpSp>
      <p:sp>
        <p:nvSpPr>
          <p:cNvPr id="26" name="TextBox 26"/>
          <p:cNvSpPr txBox="1"/>
          <p:nvPr/>
        </p:nvSpPr>
        <p:spPr>
          <a:xfrm>
            <a:off x="1028699" y="958219"/>
            <a:ext cx="3659531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5795"/>
              </a:lnSpc>
              <a:spcBef>
                <a:spcPct val="0"/>
              </a:spcBef>
              <a:defRPr sz="5400" spc="411">
                <a:solidFill>
                  <a:srgbClr val="FFFFFF"/>
                </a:solidFill>
                <a:latin typeface="Britannic Bold" pitchFamily="34" charset="0"/>
              </a:defRPr>
            </a:lvl1pPr>
          </a:lstStyle>
          <a:p>
            <a:r>
              <a:rPr lang="es-GT" sz="4800" dirty="0"/>
              <a:t>B. Dios empodera a Jacob.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775618" y="1691155"/>
            <a:ext cx="9521782" cy="1166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35"/>
              </a:lnSpc>
              <a:spcBef>
                <a:spcPct val="0"/>
              </a:spcBef>
            </a:pPr>
            <a:r>
              <a:rPr lang="es-GT" sz="4000" spc="215" dirty="0">
                <a:solidFill>
                  <a:srgbClr val="FFFFFF"/>
                </a:solidFill>
              </a:rPr>
              <a:t>Él ahora es Israel. V.27-28. </a:t>
            </a:r>
            <a:r>
              <a:rPr lang="es-GT" sz="3200" spc="215" dirty="0">
                <a:solidFill>
                  <a:srgbClr val="FFFFFF"/>
                </a:solidFill>
              </a:rPr>
              <a:t>“Antes Jacob que significa suplantador, falsificador, engañador, ahora Israel que significa el que lucho con Dios”.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53404" y="1969363"/>
            <a:ext cx="979531" cy="70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6047"/>
              </a:lnSpc>
              <a:spcBef>
                <a:spcPct val="0"/>
              </a:spcBef>
              <a:defRPr sz="4000" b="1" spc="429">
                <a:solidFill>
                  <a:srgbClr val="231F20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01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177012" y="3840386"/>
            <a:ext cx="979531" cy="70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6047"/>
              </a:lnSpc>
              <a:spcBef>
                <a:spcPct val="0"/>
              </a:spcBef>
              <a:defRPr sz="4000" b="1" spc="429">
                <a:solidFill>
                  <a:srgbClr val="231F20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02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177011" y="7897531"/>
            <a:ext cx="979531" cy="70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6047"/>
              </a:lnSpc>
              <a:spcBef>
                <a:spcPct val="0"/>
              </a:spcBef>
              <a:defRPr sz="4000" b="1" spc="429">
                <a:solidFill>
                  <a:srgbClr val="231F20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04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799721" y="3532039"/>
            <a:ext cx="679029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67"/>
              </a:lnSpc>
              <a:spcBef>
                <a:spcPct val="0"/>
              </a:spcBef>
            </a:pPr>
            <a:r>
              <a:rPr lang="es-GT" sz="4000" spc="352" dirty="0">
                <a:solidFill>
                  <a:srgbClr val="FFFFFF"/>
                </a:solidFill>
              </a:rPr>
              <a:t>El recibe la bendición. V.29. Véase Oseas 12:4.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119550" y="5807452"/>
            <a:ext cx="979531" cy="70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6047"/>
              </a:lnSpc>
              <a:spcBef>
                <a:spcPct val="0"/>
              </a:spcBef>
              <a:defRPr sz="4000" b="1" spc="429">
                <a:solidFill>
                  <a:srgbClr val="231F20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03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3908922" y="5221816"/>
            <a:ext cx="11685210" cy="1910409"/>
            <a:chOff x="3908922" y="5221816"/>
            <a:chExt cx="11685210" cy="1910409"/>
          </a:xfrm>
        </p:grpSpPr>
        <p:grpSp>
          <p:nvGrpSpPr>
            <p:cNvPr id="37" name="Group 37"/>
            <p:cNvGrpSpPr/>
            <p:nvPr/>
          </p:nvGrpSpPr>
          <p:grpSpPr>
            <a:xfrm>
              <a:off x="4440994" y="5377841"/>
              <a:ext cx="11153138" cy="1537801"/>
              <a:chOff x="0" y="0"/>
              <a:chExt cx="13900726" cy="191664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3957636" cy="1963166"/>
              </a:xfrm>
              <a:custGeom>
                <a:avLst/>
                <a:gdLst/>
                <a:ahLst/>
                <a:cxnLst/>
                <a:rect l="l" t="t" r="r" b="b"/>
                <a:pathLst>
                  <a:path w="13957636" h="1963166">
                    <a:moveTo>
                      <a:pt x="12186651" y="0"/>
                    </a:moveTo>
                    <a:lnTo>
                      <a:pt x="0" y="0"/>
                    </a:lnTo>
                    <a:lnTo>
                      <a:pt x="1579321" y="837565"/>
                    </a:lnTo>
                    <a:cubicBezTo>
                      <a:pt x="1653774" y="877062"/>
                      <a:pt x="1692078" y="929386"/>
                      <a:pt x="1692078" y="981583"/>
                    </a:cubicBezTo>
                    <a:cubicBezTo>
                      <a:pt x="1692078" y="1033780"/>
                      <a:pt x="1654971" y="1085596"/>
                      <a:pt x="1579321" y="1125601"/>
                    </a:cubicBezTo>
                    <a:lnTo>
                      <a:pt x="1197" y="1963166"/>
                    </a:lnTo>
                    <a:lnTo>
                      <a:pt x="12185693" y="1963166"/>
                    </a:lnTo>
                    <a:lnTo>
                      <a:pt x="13957636" y="981583"/>
                    </a:lnTo>
                    <a:lnTo>
                      <a:pt x="12186651" y="0"/>
                    </a:lnTo>
                    <a:close/>
                  </a:path>
                </a:pathLst>
              </a:custGeom>
              <a:solidFill>
                <a:srgbClr val="1C5739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  <p:grpSp>
          <p:nvGrpSpPr>
            <p:cNvPr id="4" name="Grupo 3"/>
            <p:cNvGrpSpPr/>
            <p:nvPr/>
          </p:nvGrpSpPr>
          <p:grpSpPr>
            <a:xfrm>
              <a:off x="3908922" y="5221816"/>
              <a:ext cx="1164616" cy="1910409"/>
              <a:chOff x="3908922" y="5221816"/>
              <a:chExt cx="1164616" cy="1910409"/>
            </a:xfrm>
          </p:grpSpPr>
          <p:grpSp>
            <p:nvGrpSpPr>
              <p:cNvPr id="35" name="Group 35"/>
              <p:cNvGrpSpPr/>
              <p:nvPr/>
            </p:nvGrpSpPr>
            <p:grpSpPr>
              <a:xfrm>
                <a:off x="3908922" y="5221816"/>
                <a:ext cx="1164616" cy="1910409"/>
                <a:chOff x="0" y="0"/>
                <a:chExt cx="1451520" cy="2381040"/>
              </a:xfrm>
            </p:grpSpPr>
            <p:sp>
              <p:nvSpPr>
                <p:cNvPr id="36" name="Freeform 36"/>
                <p:cNvSpPr/>
                <p:nvPr/>
              </p:nvSpPr>
              <p:spPr>
                <a:xfrm>
                  <a:off x="0" y="-19812"/>
                  <a:ext cx="1474216" cy="244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216" h="2444877">
                      <a:moveTo>
                        <a:pt x="1394587" y="1366393"/>
                      </a:moveTo>
                      <a:lnTo>
                        <a:pt x="395351" y="2365883"/>
                      </a:lnTo>
                      <a:cubicBezTo>
                        <a:pt x="315849" y="2444877"/>
                        <a:pt x="186944" y="2444877"/>
                        <a:pt x="107315" y="2365883"/>
                      </a:cubicBezTo>
                      <a:lnTo>
                        <a:pt x="0" y="2258441"/>
                      </a:lnTo>
                      <a:lnTo>
                        <a:pt x="891286" y="1366393"/>
                      </a:lnTo>
                      <a:cubicBezTo>
                        <a:pt x="970788" y="1286891"/>
                        <a:pt x="970788" y="1157859"/>
                        <a:pt x="891286" y="1078357"/>
                      </a:cubicBezTo>
                      <a:lnTo>
                        <a:pt x="0" y="186944"/>
                      </a:lnTo>
                      <a:lnTo>
                        <a:pt x="107442" y="79502"/>
                      </a:lnTo>
                      <a:cubicBezTo>
                        <a:pt x="186944" y="0"/>
                        <a:pt x="315849" y="0"/>
                        <a:pt x="395478" y="79502"/>
                      </a:cubicBezTo>
                      <a:lnTo>
                        <a:pt x="1394714" y="1078357"/>
                      </a:lnTo>
                      <a:cubicBezTo>
                        <a:pt x="1474216" y="1157859"/>
                        <a:pt x="1474216" y="1286891"/>
                        <a:pt x="1394714" y="1366393"/>
                      </a:cubicBezTo>
                      <a:close/>
                    </a:path>
                  </a:pathLst>
                </a:custGeom>
                <a:solidFill>
                  <a:srgbClr val="1C5739"/>
                </a:solidFill>
              </p:spPr>
              <p:txBody>
                <a:bodyPr/>
                <a:lstStyle/>
                <a:p>
                  <a:endParaRPr lang="es-DO"/>
                </a:p>
              </p:txBody>
            </p:sp>
          </p:grpSp>
          <p:grpSp>
            <p:nvGrpSpPr>
              <p:cNvPr id="39" name="Group 39"/>
              <p:cNvGrpSpPr/>
              <p:nvPr/>
            </p:nvGrpSpPr>
            <p:grpSpPr>
              <a:xfrm>
                <a:off x="4115179" y="5874313"/>
                <a:ext cx="325815" cy="605415"/>
                <a:chOff x="0" y="0"/>
                <a:chExt cx="406080" cy="754560"/>
              </a:xfrm>
            </p:grpSpPr>
            <p:sp>
              <p:nvSpPr>
                <p:cNvPr id="40" name="Freeform 40"/>
                <p:cNvSpPr/>
                <p:nvPr/>
              </p:nvSpPr>
              <p:spPr>
                <a:xfrm>
                  <a:off x="0" y="-32385"/>
                  <a:ext cx="446659" cy="842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659" h="842137">
                      <a:moveTo>
                        <a:pt x="350393" y="246126"/>
                      </a:moveTo>
                      <a:lnTo>
                        <a:pt x="165354" y="60960"/>
                      </a:lnTo>
                      <a:cubicBezTo>
                        <a:pt x="104394" y="0"/>
                        <a:pt x="0" y="42926"/>
                        <a:pt x="0" y="129413"/>
                      </a:cubicBezTo>
                      <a:lnTo>
                        <a:pt x="0" y="712724"/>
                      </a:lnTo>
                      <a:cubicBezTo>
                        <a:pt x="0" y="799211"/>
                        <a:pt x="104394" y="842137"/>
                        <a:pt x="165354" y="781177"/>
                      </a:cubicBezTo>
                      <a:lnTo>
                        <a:pt x="350393" y="596138"/>
                      </a:lnTo>
                      <a:cubicBezTo>
                        <a:pt x="446659" y="499237"/>
                        <a:pt x="446659" y="342519"/>
                        <a:pt x="350393" y="246126"/>
                      </a:cubicBezTo>
                      <a:close/>
                    </a:path>
                  </a:pathLst>
                </a:custGeom>
                <a:solidFill>
                  <a:srgbClr val="1C5739"/>
                </a:solidFill>
              </p:spPr>
              <p:txBody>
                <a:bodyPr/>
                <a:lstStyle/>
                <a:p>
                  <a:endParaRPr lang="es-DO"/>
                </a:p>
              </p:txBody>
            </p:sp>
          </p:grpSp>
        </p:grpSp>
      </p:grpSp>
      <p:sp>
        <p:nvSpPr>
          <p:cNvPr id="41" name="TextBox 41"/>
          <p:cNvSpPr txBox="1"/>
          <p:nvPr/>
        </p:nvSpPr>
        <p:spPr>
          <a:xfrm>
            <a:off x="5690962" y="5532369"/>
            <a:ext cx="947244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67"/>
              </a:lnSpc>
              <a:spcBef>
                <a:spcPct val="0"/>
              </a:spcBef>
            </a:pPr>
            <a:r>
              <a:rPr lang="es-GT" sz="4000" spc="352" dirty="0">
                <a:solidFill>
                  <a:srgbClr val="FFFFFF"/>
                </a:solidFill>
              </a:rPr>
              <a:t>El nombro el lugar </a:t>
            </a:r>
            <a:r>
              <a:rPr lang="es-GT" sz="4000" spc="352" dirty="0" err="1">
                <a:solidFill>
                  <a:srgbClr val="FFFFFF"/>
                </a:solidFill>
              </a:rPr>
              <a:t>Peniel</a:t>
            </a:r>
            <a:r>
              <a:rPr lang="es-GT" sz="4000" spc="352" dirty="0">
                <a:solidFill>
                  <a:srgbClr val="FFFFFF"/>
                </a:solidFill>
              </a:rPr>
              <a:t>. V.30.  “</a:t>
            </a:r>
            <a:r>
              <a:rPr lang="es-GT" sz="4000" spc="352" dirty="0" err="1">
                <a:solidFill>
                  <a:srgbClr val="FFFFFF"/>
                </a:solidFill>
              </a:rPr>
              <a:t>Peniel</a:t>
            </a:r>
            <a:r>
              <a:rPr lang="es-GT" sz="4000" spc="352" dirty="0">
                <a:solidFill>
                  <a:srgbClr val="FFFFFF"/>
                </a:solidFill>
              </a:rPr>
              <a:t> significa el rostro de Dios”.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354488" y="7707238"/>
            <a:ext cx="11050848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6"/>
              </a:lnSpc>
              <a:spcBef>
                <a:spcPct val="0"/>
              </a:spcBef>
            </a:pPr>
            <a:r>
              <a:rPr lang="es-GT" sz="4000" spc="313" dirty="0">
                <a:solidFill>
                  <a:srgbClr val="FFFFFF"/>
                </a:solidFill>
              </a:rPr>
              <a:t>El ahora cojea de su cadera. V.31-32. “Ahora caminaría no como Jacob sino como Israel”.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3" grpId="0"/>
      <p:bldP spid="34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o"/>
          <p:cNvGrpSpPr/>
          <p:nvPr/>
        </p:nvGrpSpPr>
        <p:grpSpPr>
          <a:xfrm>
            <a:off x="13436781" y="4172399"/>
            <a:ext cx="1165193" cy="1910409"/>
            <a:chOff x="13672397" y="3898807"/>
            <a:chExt cx="1165193" cy="1910409"/>
          </a:xfrm>
        </p:grpSpPr>
        <p:grpSp>
          <p:nvGrpSpPr>
            <p:cNvPr id="12" name="Group 12"/>
            <p:cNvGrpSpPr/>
            <p:nvPr/>
          </p:nvGrpSpPr>
          <p:grpSpPr>
            <a:xfrm>
              <a:off x="13672397" y="3898807"/>
              <a:ext cx="1165193" cy="1910409"/>
              <a:chOff x="0" y="0"/>
              <a:chExt cx="1452240" cy="238104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19685" y="-19812"/>
                <a:ext cx="1474216" cy="2444877"/>
              </a:xfrm>
              <a:custGeom>
                <a:avLst/>
                <a:gdLst/>
                <a:ahLst/>
                <a:cxnLst/>
                <a:rect l="l" t="t" r="r" b="b"/>
                <a:pathLst>
                  <a:path w="1474216" h="2444877">
                    <a:moveTo>
                      <a:pt x="78994" y="1078484"/>
                    </a:moveTo>
                    <a:lnTo>
                      <a:pt x="1078611" y="78994"/>
                    </a:lnTo>
                    <a:cubicBezTo>
                      <a:pt x="1158240" y="0"/>
                      <a:pt x="1287145" y="0"/>
                      <a:pt x="1366774" y="78994"/>
                    </a:cubicBezTo>
                    <a:lnTo>
                      <a:pt x="1474216" y="186436"/>
                    </a:lnTo>
                    <a:lnTo>
                      <a:pt x="582549" y="1078484"/>
                    </a:lnTo>
                    <a:cubicBezTo>
                      <a:pt x="502920" y="1157986"/>
                      <a:pt x="502920" y="1287018"/>
                      <a:pt x="582549" y="1366520"/>
                    </a:cubicBezTo>
                    <a:lnTo>
                      <a:pt x="1474216" y="2257933"/>
                    </a:lnTo>
                    <a:lnTo>
                      <a:pt x="1366774" y="2365375"/>
                    </a:lnTo>
                    <a:cubicBezTo>
                      <a:pt x="1287145" y="2444877"/>
                      <a:pt x="1158240" y="2444877"/>
                      <a:pt x="1078611" y="2365375"/>
                    </a:cubicBezTo>
                    <a:lnTo>
                      <a:pt x="78994" y="1366012"/>
                    </a:lnTo>
                    <a:cubicBezTo>
                      <a:pt x="0" y="1286510"/>
                      <a:pt x="0" y="1158113"/>
                      <a:pt x="78994" y="1078484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4511775" y="4538085"/>
              <a:ext cx="325815" cy="605415"/>
              <a:chOff x="0" y="0"/>
              <a:chExt cx="406080" cy="7545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24257" y="-32385"/>
                <a:ext cx="447294" cy="842264"/>
              </a:xfrm>
              <a:custGeom>
                <a:avLst/>
                <a:gdLst/>
                <a:ahLst/>
                <a:cxnLst/>
                <a:rect l="l" t="t" r="r" b="b"/>
                <a:pathLst>
                  <a:path w="447294" h="842264">
                    <a:moveTo>
                      <a:pt x="96901" y="596138"/>
                    </a:moveTo>
                    <a:lnTo>
                      <a:pt x="281940" y="781304"/>
                    </a:lnTo>
                    <a:cubicBezTo>
                      <a:pt x="342900" y="842264"/>
                      <a:pt x="447294" y="799338"/>
                      <a:pt x="447294" y="712851"/>
                    </a:cubicBezTo>
                    <a:lnTo>
                      <a:pt x="447294" y="129413"/>
                    </a:lnTo>
                    <a:cubicBezTo>
                      <a:pt x="447294" y="42926"/>
                      <a:pt x="342900" y="0"/>
                      <a:pt x="281940" y="60960"/>
                    </a:cubicBezTo>
                    <a:lnTo>
                      <a:pt x="96901" y="246126"/>
                    </a:lnTo>
                    <a:cubicBezTo>
                      <a:pt x="0" y="343027"/>
                      <a:pt x="0" y="499237"/>
                      <a:pt x="96901" y="596138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</p:grpSp>
      <p:grpSp>
        <p:nvGrpSpPr>
          <p:cNvPr id="22" name="21 Grupo"/>
          <p:cNvGrpSpPr/>
          <p:nvPr/>
        </p:nvGrpSpPr>
        <p:grpSpPr>
          <a:xfrm>
            <a:off x="3653879" y="4188295"/>
            <a:ext cx="1164616" cy="1910409"/>
            <a:chOff x="3653879" y="3898807"/>
            <a:chExt cx="1164616" cy="1910409"/>
          </a:xfrm>
        </p:grpSpPr>
        <p:grpSp>
          <p:nvGrpSpPr>
            <p:cNvPr id="10" name="Group 10"/>
            <p:cNvGrpSpPr/>
            <p:nvPr/>
          </p:nvGrpSpPr>
          <p:grpSpPr>
            <a:xfrm>
              <a:off x="3653879" y="4591437"/>
              <a:ext cx="325815" cy="605415"/>
              <a:chOff x="0" y="0"/>
              <a:chExt cx="406080" cy="7545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32385"/>
                <a:ext cx="446659" cy="842137"/>
              </a:xfrm>
              <a:custGeom>
                <a:avLst/>
                <a:gdLst/>
                <a:ahLst/>
                <a:cxnLst/>
                <a:rect l="l" t="t" r="r" b="b"/>
                <a:pathLst>
                  <a:path w="446659" h="842137">
                    <a:moveTo>
                      <a:pt x="350393" y="246126"/>
                    </a:moveTo>
                    <a:lnTo>
                      <a:pt x="165354" y="60960"/>
                    </a:lnTo>
                    <a:cubicBezTo>
                      <a:pt x="104394" y="0"/>
                      <a:pt x="0" y="42926"/>
                      <a:pt x="0" y="129413"/>
                    </a:cubicBezTo>
                    <a:lnTo>
                      <a:pt x="0" y="712724"/>
                    </a:lnTo>
                    <a:cubicBezTo>
                      <a:pt x="0" y="799211"/>
                      <a:pt x="104394" y="842137"/>
                      <a:pt x="165354" y="781177"/>
                    </a:cubicBezTo>
                    <a:lnTo>
                      <a:pt x="350393" y="596138"/>
                    </a:lnTo>
                    <a:cubicBezTo>
                      <a:pt x="446659" y="499237"/>
                      <a:pt x="446659" y="342519"/>
                      <a:pt x="350393" y="246126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3653879" y="3898807"/>
              <a:ext cx="1164616" cy="1910409"/>
              <a:chOff x="0" y="0"/>
              <a:chExt cx="1451520" cy="238104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-19812"/>
                <a:ext cx="1474216" cy="2444877"/>
              </a:xfrm>
              <a:custGeom>
                <a:avLst/>
                <a:gdLst/>
                <a:ahLst/>
                <a:cxnLst/>
                <a:rect l="l" t="t" r="r" b="b"/>
                <a:pathLst>
                  <a:path w="1474216" h="2444877">
                    <a:moveTo>
                      <a:pt x="1394587" y="1366393"/>
                    </a:moveTo>
                    <a:lnTo>
                      <a:pt x="395351" y="2365883"/>
                    </a:lnTo>
                    <a:cubicBezTo>
                      <a:pt x="315849" y="2444877"/>
                      <a:pt x="186944" y="2444877"/>
                      <a:pt x="107315" y="2365883"/>
                    </a:cubicBezTo>
                    <a:lnTo>
                      <a:pt x="0" y="2258441"/>
                    </a:lnTo>
                    <a:lnTo>
                      <a:pt x="891286" y="1366393"/>
                    </a:lnTo>
                    <a:cubicBezTo>
                      <a:pt x="970788" y="1286891"/>
                      <a:pt x="970788" y="1157859"/>
                      <a:pt x="891286" y="1078357"/>
                    </a:cubicBezTo>
                    <a:lnTo>
                      <a:pt x="0" y="186944"/>
                    </a:lnTo>
                    <a:lnTo>
                      <a:pt x="107442" y="79502"/>
                    </a:lnTo>
                    <a:cubicBezTo>
                      <a:pt x="186944" y="0"/>
                      <a:pt x="315849" y="0"/>
                      <a:pt x="395478" y="79502"/>
                    </a:cubicBezTo>
                    <a:lnTo>
                      <a:pt x="1394714" y="1078357"/>
                    </a:lnTo>
                    <a:cubicBezTo>
                      <a:pt x="1474216" y="1157859"/>
                      <a:pt x="1474216" y="1286891"/>
                      <a:pt x="1394714" y="1366393"/>
                    </a:cubicBezTo>
                    <a:close/>
                  </a:path>
                </a:pathLst>
              </a:custGeom>
              <a:solidFill>
                <a:srgbClr val="1C5739"/>
              </a:solidFill>
            </p:spPr>
            <p:txBody>
              <a:bodyPr/>
              <a:lstStyle/>
              <a:p>
                <a:endParaRPr lang="es-DO"/>
              </a:p>
            </p:txBody>
          </p:sp>
        </p:grpSp>
      </p:grpSp>
      <p:sp>
        <p:nvSpPr>
          <p:cNvPr id="19" name="Freeform 19"/>
          <p:cNvSpPr/>
          <p:nvPr/>
        </p:nvSpPr>
        <p:spPr>
          <a:xfrm>
            <a:off x="5212443" y="1992382"/>
            <a:ext cx="7848600" cy="6400800"/>
          </a:xfrm>
          <a:custGeom>
            <a:avLst/>
            <a:gdLst/>
            <a:ahLst/>
            <a:cxnLst/>
            <a:rect l="l" t="t" r="r" b="b"/>
            <a:pathLst>
              <a:path w="1764145" h="918108">
                <a:moveTo>
                  <a:pt x="18854" y="0"/>
                </a:moveTo>
                <a:lnTo>
                  <a:pt x="1745291" y="0"/>
                </a:lnTo>
                <a:cubicBezTo>
                  <a:pt x="1750291" y="0"/>
                  <a:pt x="1755087" y="1986"/>
                  <a:pt x="1758623" y="5522"/>
                </a:cubicBezTo>
                <a:cubicBezTo>
                  <a:pt x="1762159" y="9058"/>
                  <a:pt x="1764145" y="13854"/>
                  <a:pt x="1764145" y="18854"/>
                </a:cubicBezTo>
                <a:lnTo>
                  <a:pt x="1764145" y="899253"/>
                </a:lnTo>
                <a:cubicBezTo>
                  <a:pt x="1764145" y="909666"/>
                  <a:pt x="1755704" y="918108"/>
                  <a:pt x="1745291" y="918108"/>
                </a:cubicBezTo>
                <a:lnTo>
                  <a:pt x="18854" y="918108"/>
                </a:lnTo>
                <a:cubicBezTo>
                  <a:pt x="13854" y="918108"/>
                  <a:pt x="9058" y="916121"/>
                  <a:pt x="5522" y="912585"/>
                </a:cubicBezTo>
                <a:cubicBezTo>
                  <a:pt x="1986" y="909049"/>
                  <a:pt x="0" y="904254"/>
                  <a:pt x="0" y="899253"/>
                </a:cubicBezTo>
                <a:lnTo>
                  <a:pt x="0" y="18854"/>
                </a:lnTo>
                <a:cubicBezTo>
                  <a:pt x="0" y="8441"/>
                  <a:pt x="8441" y="0"/>
                  <a:pt x="18854" y="0"/>
                </a:cubicBezTo>
                <a:close/>
              </a:path>
            </a:pathLst>
          </a:custGeom>
          <a:solidFill>
            <a:srgbClr val="1C5739"/>
          </a:solidFill>
        </p:spPr>
        <p:txBody>
          <a:bodyPr/>
          <a:lstStyle/>
          <a:p>
            <a:endParaRPr lang="es-DO"/>
          </a:p>
        </p:txBody>
      </p:sp>
      <p:sp>
        <p:nvSpPr>
          <p:cNvPr id="21" name="TextBox 20"/>
          <p:cNvSpPr txBox="1"/>
          <p:nvPr/>
        </p:nvSpPr>
        <p:spPr>
          <a:xfrm>
            <a:off x="5431357" y="2217608"/>
            <a:ext cx="7391072" cy="595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5795"/>
              </a:lnSpc>
              <a:spcBef>
                <a:spcPct val="0"/>
              </a:spcBef>
              <a:defRPr sz="4200" spc="411">
                <a:solidFill>
                  <a:srgbClr val="FFFFFF"/>
                </a:solidFill>
                <a:latin typeface="Britannic Bold" pitchFamily="34" charset="0"/>
              </a:defRPr>
            </a:lvl1pPr>
          </a:lstStyle>
          <a:p>
            <a:r>
              <a:rPr lang="es-GT" sz="5400" dirty="0"/>
              <a:t>C. Un encuentro con Dios nos deja tanto humillado como exaltado, persevere en su relación personal e interactiva con Él Señor.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énesis 35:6 RVA - Y llegó Jacob á Luz, que está en tierra 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879" y="2751167"/>
            <a:ext cx="9318456" cy="598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1445721" y="1596132"/>
            <a:ext cx="5665891" cy="2358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5862"/>
              </a:lnSpc>
              <a:spcBef>
                <a:spcPct val="0"/>
              </a:spcBef>
              <a:defRPr sz="6000" b="1" spc="207">
                <a:solidFill>
                  <a:srgbClr val="040506"/>
                </a:solidFill>
                <a:latin typeface="Yu Gothic UI Semibold" pitchFamily="34" charset="-128"/>
                <a:ea typeface="Yu Gothic UI Semibold" pitchFamily="34" charset="-128"/>
              </a:defRPr>
            </a:lvl1pPr>
          </a:lstStyle>
          <a:p>
            <a:r>
              <a:rPr lang="en-US" dirty="0"/>
              <a:t>JACOB SE SOMETE A DIOS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45721" y="4813173"/>
            <a:ext cx="5665891" cy="616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4967"/>
              </a:lnSpc>
              <a:spcBef>
                <a:spcPct val="0"/>
              </a:spcBef>
              <a:defRPr sz="3600" spc="352">
                <a:solidFill>
                  <a:srgbClr val="231F20"/>
                </a:solidFill>
                <a:latin typeface="+mj-lt"/>
              </a:defRPr>
            </a:lvl1pPr>
          </a:lstStyle>
          <a:p>
            <a:r>
              <a:rPr lang="es-GT" sz="4000" dirty="0"/>
              <a:t>Génesis 35:1-7.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45715" y="7687497"/>
            <a:ext cx="3465904" cy="704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5795"/>
              </a:lnSpc>
              <a:spcBef>
                <a:spcPct val="0"/>
              </a:spcBef>
              <a:defRPr sz="4200" spc="411">
                <a:solidFill>
                  <a:srgbClr val="397D5A"/>
                </a:solidFill>
                <a:latin typeface="Rockwell Extra Bold" panose="02060903040505020403" pitchFamily="18" charset="0"/>
              </a:defRPr>
            </a:lvl1pPr>
          </a:lstStyle>
          <a:p>
            <a:r>
              <a:rPr lang="en-US" sz="4400" dirty="0"/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813</Words>
  <Application>Microsoft Office PowerPoint</Application>
  <PresentationFormat>Personalizado</PresentationFormat>
  <Paragraphs>87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Britannic Bold</vt:lpstr>
      <vt:lpstr>Baskerville Old Face</vt:lpstr>
      <vt:lpstr>Arial</vt:lpstr>
      <vt:lpstr>Bookman Old Style</vt:lpstr>
      <vt:lpstr>Calibri</vt:lpstr>
      <vt:lpstr>Rockwell Extra Bold</vt:lpstr>
      <vt:lpstr>Yu Gothic UI Semibold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P11</dc:title>
  <dc:creator>Alberto A. Gaitan Ortiz</dc:creator>
  <cp:lastModifiedBy>Junnior Calcaño Alvarez</cp:lastModifiedBy>
  <cp:revision>39</cp:revision>
  <dcterms:created xsi:type="dcterms:W3CDTF">2006-08-16T00:00:00Z</dcterms:created>
  <dcterms:modified xsi:type="dcterms:W3CDTF">2023-09-18T22:36:16Z</dcterms:modified>
  <dc:identifier>DAFuWmaVdc4</dc:identifier>
</cp:coreProperties>
</file>